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Montserrat Classic" charset="1" panose="00000500000000000000"/>
      <p:regular r:id="rId16"/>
    </p:embeddedFont>
    <p:embeddedFont>
      <p:font typeface="Canva Sans Bold" charset="1" panose="020B0803030501040103"/>
      <p:regular r:id="rId17"/>
    </p:embeddedFont>
    <p:embeddedFont>
      <p:font typeface="Codec Pro ExtraBold" charset="1" panose="00000700000000000000"/>
      <p:regular r:id="rId18"/>
    </p:embeddedFont>
    <p:embeddedFont>
      <p:font typeface="Open Sauce" charset="1" panose="00000500000000000000"/>
      <p:regular r:id="rId19"/>
    </p:embeddedFont>
    <p:embeddedFont>
      <p:font typeface="Open Sauce Bold" charset="1" panose="00000800000000000000"/>
      <p:regular r:id="rId20"/>
    </p:embeddedFont>
    <p:embeddedFont>
      <p:font typeface="Archivo Black" charset="1" panose="020B0A03020202020B04"/>
      <p:regular r:id="rId21"/>
    </p:embeddedFont>
    <p:embeddedFont>
      <p:font typeface="Montserrat Classic Bold" charset="1" panose="000008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jpeg>
</file>

<file path=ppt/media/image19.png>
</file>

<file path=ppt/media/image2.svg>
</file>

<file path=ppt/media/image20.svg>
</file>

<file path=ppt/media/image21.pn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jpeg>
</file>

<file path=ppt/media/image39.jpeg>
</file>

<file path=ppt/media/image4.svg>
</file>

<file path=ppt/media/image40.png>
</file>

<file path=ppt/media/image41.svg>
</file>

<file path=ppt/media/image5.png>
</file>

<file path=ppt/media/image6.png>
</file>

<file path=ppt/media/image7.pn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9.jpeg" Type="http://schemas.openxmlformats.org/officeDocument/2006/relationships/image"/><Relationship Id="rId3" Target="../media/image40.png" Type="http://schemas.openxmlformats.org/officeDocument/2006/relationships/image"/><Relationship Id="rId4" Target="../media/image41.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svg" Type="http://schemas.openxmlformats.org/officeDocument/2006/relationships/image"/><Relationship Id="rId2" Target="../media/image9.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 Id="rId7" Target="../media/image14.png" Type="http://schemas.openxmlformats.org/officeDocument/2006/relationships/image"/><Relationship Id="rId8" Target="../media/image15.svg" Type="http://schemas.openxmlformats.org/officeDocument/2006/relationships/image"/><Relationship Id="rId9" Target="../media/image1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9.svg" Type="http://schemas.openxmlformats.org/officeDocument/2006/relationships/image"/><Relationship Id="rId11" Target="../media/image30.png" Type="http://schemas.openxmlformats.org/officeDocument/2006/relationships/image"/><Relationship Id="rId12" Target="../media/image31.svg" Type="http://schemas.openxmlformats.org/officeDocument/2006/relationships/image"/><Relationship Id="rId2" Target="../media/image21.png" Type="http://schemas.openxmlformats.org/officeDocument/2006/relationships/image"/><Relationship Id="rId3" Target="../media/image22.png" Type="http://schemas.openxmlformats.org/officeDocument/2006/relationships/image"/><Relationship Id="rId4" Target="../media/image23.svg" Type="http://schemas.openxmlformats.org/officeDocument/2006/relationships/image"/><Relationship Id="rId5" Target="../media/image24.png" Type="http://schemas.openxmlformats.org/officeDocument/2006/relationships/image"/><Relationship Id="rId6" Target="../media/image25.svg" Type="http://schemas.openxmlformats.org/officeDocument/2006/relationships/image"/><Relationship Id="rId7" Target="../media/image26.png" Type="http://schemas.openxmlformats.org/officeDocument/2006/relationships/image"/><Relationship Id="rId8" Target="../media/image27.svg" Type="http://schemas.openxmlformats.org/officeDocument/2006/relationships/image"/><Relationship Id="rId9" Target="../media/image2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2.png" Type="http://schemas.openxmlformats.org/officeDocument/2006/relationships/image"/><Relationship Id="rId3" Target="../media/image3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7.svg" Type="http://schemas.openxmlformats.org/officeDocument/2006/relationships/image"/><Relationship Id="rId2" Target="../media/image9.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34.png" Type="http://schemas.openxmlformats.org/officeDocument/2006/relationships/image"/><Relationship Id="rId8" Target="../media/image35.svg" Type="http://schemas.openxmlformats.org/officeDocument/2006/relationships/image"/><Relationship Id="rId9" Target="../media/image3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3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12974764" y="-207071"/>
            <a:ext cx="3086100" cy="11299900"/>
            <a:chOff x="0" y="0"/>
            <a:chExt cx="812800" cy="2976105"/>
          </a:xfrm>
        </p:grpSpPr>
        <p:sp>
          <p:nvSpPr>
            <p:cNvPr name="Freeform 3" id="3"/>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4" id="4"/>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sp>
        <p:nvSpPr>
          <p:cNvPr name="Freeform 5" id="5"/>
          <p:cNvSpPr/>
          <p:nvPr/>
        </p:nvSpPr>
        <p:spPr>
          <a:xfrm flipH="false" flipV="false" rot="0">
            <a:off x="16384715" y="9009597"/>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543050" y="-558218"/>
            <a:ext cx="3086100" cy="11299900"/>
            <a:chOff x="0" y="0"/>
            <a:chExt cx="812800" cy="2976105"/>
          </a:xfrm>
        </p:grpSpPr>
        <p:sp>
          <p:nvSpPr>
            <p:cNvPr name="Freeform 7" id="7"/>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8" id="8"/>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grpSp>
        <p:nvGrpSpPr>
          <p:cNvPr name="Group 9" id="9"/>
          <p:cNvGrpSpPr/>
          <p:nvPr/>
        </p:nvGrpSpPr>
        <p:grpSpPr>
          <a:xfrm rot="0">
            <a:off x="1227773" y="4163622"/>
            <a:ext cx="110236" cy="2818996"/>
            <a:chOff x="0" y="0"/>
            <a:chExt cx="26312" cy="672855"/>
          </a:xfrm>
        </p:grpSpPr>
        <p:sp>
          <p:nvSpPr>
            <p:cNvPr name="Freeform 10" id="10"/>
            <p:cNvSpPr/>
            <p:nvPr/>
          </p:nvSpPr>
          <p:spPr>
            <a:xfrm flipH="false" flipV="false" rot="0">
              <a:off x="0" y="0"/>
              <a:ext cx="26312" cy="672855"/>
            </a:xfrm>
            <a:custGeom>
              <a:avLst/>
              <a:gdLst/>
              <a:ahLst/>
              <a:cxnLst/>
              <a:rect r="r" b="b" t="t" l="l"/>
              <a:pathLst>
                <a:path h="672855" w="26312">
                  <a:moveTo>
                    <a:pt x="0" y="0"/>
                  </a:moveTo>
                  <a:lnTo>
                    <a:pt x="26312" y="0"/>
                  </a:lnTo>
                  <a:lnTo>
                    <a:pt x="26312" y="672855"/>
                  </a:lnTo>
                  <a:lnTo>
                    <a:pt x="0" y="672855"/>
                  </a:lnTo>
                  <a:close/>
                </a:path>
              </a:pathLst>
            </a:custGeom>
            <a:solidFill>
              <a:srgbClr val="FFFFFF"/>
            </a:solidFill>
          </p:spPr>
        </p:sp>
        <p:sp>
          <p:nvSpPr>
            <p:cNvPr name="TextBox 11" id="11"/>
            <p:cNvSpPr txBox="true"/>
            <p:nvPr/>
          </p:nvSpPr>
          <p:spPr>
            <a:xfrm>
              <a:off x="0" y="-19050"/>
              <a:ext cx="26312" cy="691905"/>
            </a:xfrm>
            <a:prstGeom prst="rect">
              <a:avLst/>
            </a:prstGeom>
          </p:spPr>
          <p:txBody>
            <a:bodyPr anchor="ctr" rtlCol="false" tIns="50800" lIns="50800" bIns="50800" rIns="50800"/>
            <a:lstStyle/>
            <a:p>
              <a:pPr algn="ctr">
                <a:lnSpc>
                  <a:spcPts val="2859"/>
                </a:lnSpc>
              </a:pPr>
            </a:p>
          </p:txBody>
        </p:sp>
      </p:grpSp>
      <p:sp>
        <p:nvSpPr>
          <p:cNvPr name="Freeform 12" id="12"/>
          <p:cNvSpPr/>
          <p:nvPr/>
        </p:nvSpPr>
        <p:spPr>
          <a:xfrm flipH="false" flipV="false" rot="0">
            <a:off x="-2777871" y="-207071"/>
            <a:ext cx="3806571" cy="2083232"/>
          </a:xfrm>
          <a:custGeom>
            <a:avLst/>
            <a:gdLst/>
            <a:ahLst/>
            <a:cxnLst/>
            <a:rect r="r" b="b" t="t" l="l"/>
            <a:pathLst>
              <a:path h="2083232" w="3806571">
                <a:moveTo>
                  <a:pt x="0" y="0"/>
                </a:moveTo>
                <a:lnTo>
                  <a:pt x="3806571" y="0"/>
                </a:lnTo>
                <a:lnTo>
                  <a:pt x="3806571" y="2083233"/>
                </a:lnTo>
                <a:lnTo>
                  <a:pt x="0" y="208323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3" id="13"/>
          <p:cNvSpPr/>
          <p:nvPr/>
        </p:nvSpPr>
        <p:spPr>
          <a:xfrm flipH="false" flipV="false" rot="0">
            <a:off x="1581150" y="282096"/>
            <a:ext cx="2345742" cy="1407445"/>
          </a:xfrm>
          <a:custGeom>
            <a:avLst/>
            <a:gdLst/>
            <a:ahLst/>
            <a:cxnLst/>
            <a:rect r="r" b="b" t="t" l="l"/>
            <a:pathLst>
              <a:path h="1407445" w="2345742">
                <a:moveTo>
                  <a:pt x="0" y="0"/>
                </a:moveTo>
                <a:lnTo>
                  <a:pt x="2345742" y="0"/>
                </a:lnTo>
                <a:lnTo>
                  <a:pt x="2345742" y="1407445"/>
                </a:lnTo>
                <a:lnTo>
                  <a:pt x="0" y="1407445"/>
                </a:lnTo>
                <a:lnTo>
                  <a:pt x="0" y="0"/>
                </a:lnTo>
                <a:close/>
              </a:path>
            </a:pathLst>
          </a:custGeom>
          <a:blipFill>
            <a:blip r:embed="rId6"/>
            <a:stretch>
              <a:fillRect l="-126173" t="-149830" r="-117831" b="-159699"/>
            </a:stretch>
          </a:blipFill>
        </p:spPr>
      </p:sp>
      <p:sp>
        <p:nvSpPr>
          <p:cNvPr name="Freeform 14" id="14"/>
          <p:cNvSpPr/>
          <p:nvPr/>
        </p:nvSpPr>
        <p:spPr>
          <a:xfrm flipH="false" flipV="false" rot="0">
            <a:off x="11833235" y="1028700"/>
            <a:ext cx="5369159" cy="7413922"/>
          </a:xfrm>
          <a:custGeom>
            <a:avLst/>
            <a:gdLst/>
            <a:ahLst/>
            <a:cxnLst/>
            <a:rect r="r" b="b" t="t" l="l"/>
            <a:pathLst>
              <a:path h="7413922" w="5369159">
                <a:moveTo>
                  <a:pt x="0" y="0"/>
                </a:moveTo>
                <a:lnTo>
                  <a:pt x="5369159" y="0"/>
                </a:lnTo>
                <a:lnTo>
                  <a:pt x="5369159" y="7413922"/>
                </a:lnTo>
                <a:lnTo>
                  <a:pt x="0" y="7413922"/>
                </a:lnTo>
                <a:lnTo>
                  <a:pt x="0" y="0"/>
                </a:lnTo>
                <a:close/>
              </a:path>
            </a:pathLst>
          </a:custGeom>
          <a:blipFill>
            <a:blip r:embed="rId7"/>
            <a:stretch>
              <a:fillRect l="-16597" t="0" r="-21486" b="0"/>
            </a:stretch>
          </a:blipFill>
        </p:spPr>
      </p:sp>
      <p:sp>
        <p:nvSpPr>
          <p:cNvPr name="Freeform 15" id="15"/>
          <p:cNvSpPr/>
          <p:nvPr/>
        </p:nvSpPr>
        <p:spPr>
          <a:xfrm flipH="false" flipV="false" rot="0">
            <a:off x="1543050" y="282096"/>
            <a:ext cx="3020036" cy="1918982"/>
          </a:xfrm>
          <a:custGeom>
            <a:avLst/>
            <a:gdLst/>
            <a:ahLst/>
            <a:cxnLst/>
            <a:rect r="r" b="b" t="t" l="l"/>
            <a:pathLst>
              <a:path h="1918982" w="3020036">
                <a:moveTo>
                  <a:pt x="0" y="0"/>
                </a:moveTo>
                <a:lnTo>
                  <a:pt x="3020036" y="0"/>
                </a:lnTo>
                <a:lnTo>
                  <a:pt x="3020036" y="1918981"/>
                </a:lnTo>
                <a:lnTo>
                  <a:pt x="0" y="1918981"/>
                </a:lnTo>
                <a:lnTo>
                  <a:pt x="0" y="0"/>
                </a:lnTo>
                <a:close/>
              </a:path>
            </a:pathLst>
          </a:custGeom>
          <a:blipFill>
            <a:blip r:embed="rId8"/>
            <a:stretch>
              <a:fillRect l="-118802" t="-145670" r="-118399" b="-133385"/>
            </a:stretch>
          </a:blipFill>
        </p:spPr>
      </p:sp>
      <p:sp>
        <p:nvSpPr>
          <p:cNvPr name="TextBox 16" id="16"/>
          <p:cNvSpPr txBox="true"/>
          <p:nvPr/>
        </p:nvSpPr>
        <p:spPr>
          <a:xfrm rot="0">
            <a:off x="1766507" y="5047439"/>
            <a:ext cx="10756200" cy="1603812"/>
          </a:xfrm>
          <a:prstGeom prst="rect">
            <a:avLst/>
          </a:prstGeom>
        </p:spPr>
        <p:txBody>
          <a:bodyPr anchor="t" rtlCol="false" tIns="0" lIns="0" bIns="0" rIns="0">
            <a:spAutoFit/>
          </a:bodyPr>
          <a:lstStyle/>
          <a:p>
            <a:pPr algn="l">
              <a:lnSpc>
                <a:spcPts val="11813"/>
              </a:lnSpc>
            </a:pPr>
            <a:r>
              <a:rPr lang="en-US" sz="12306">
                <a:solidFill>
                  <a:srgbClr val="1C5739"/>
                </a:solidFill>
                <a:latin typeface="Montserrat Classic"/>
                <a:ea typeface="Montserrat Classic"/>
                <a:cs typeface="Montserrat Classic"/>
                <a:sym typeface="Montserrat Classic"/>
              </a:rPr>
              <a:t>LOOGUARD</a:t>
            </a:r>
          </a:p>
        </p:txBody>
      </p:sp>
      <p:sp>
        <p:nvSpPr>
          <p:cNvPr name="TextBox 17" id="17"/>
          <p:cNvSpPr txBox="true"/>
          <p:nvPr/>
        </p:nvSpPr>
        <p:spPr>
          <a:xfrm rot="0">
            <a:off x="1543050" y="6773068"/>
            <a:ext cx="10023401" cy="575182"/>
          </a:xfrm>
          <a:prstGeom prst="rect">
            <a:avLst/>
          </a:prstGeom>
        </p:spPr>
        <p:txBody>
          <a:bodyPr anchor="t" rtlCol="false" tIns="0" lIns="0" bIns="0" rIns="0">
            <a:spAutoFit/>
          </a:bodyPr>
          <a:lstStyle/>
          <a:p>
            <a:pPr algn="ctr">
              <a:lnSpc>
                <a:spcPts val="4675"/>
              </a:lnSpc>
            </a:pPr>
            <a:r>
              <a:rPr lang="en-US" sz="3339" b="true">
                <a:solidFill>
                  <a:srgbClr val="1C5739"/>
                </a:solidFill>
                <a:latin typeface="Canva Sans Bold"/>
                <a:ea typeface="Canva Sans Bold"/>
                <a:cs typeface="Canva Sans Bold"/>
                <a:sym typeface="Canva Sans Bold"/>
              </a:rPr>
              <a:t>Smart bathroom Lock: An Innovative Solution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3602205" y="3839112"/>
            <a:ext cx="11083591" cy="1974554"/>
          </a:xfrm>
          <a:prstGeom prst="rect">
            <a:avLst/>
          </a:prstGeom>
        </p:spPr>
        <p:txBody>
          <a:bodyPr anchor="t" rtlCol="false" tIns="0" lIns="0" bIns="0" rIns="0">
            <a:spAutoFit/>
          </a:bodyPr>
          <a:lstStyle/>
          <a:p>
            <a:pPr algn="ctr">
              <a:lnSpc>
                <a:spcPts val="14776"/>
              </a:lnSpc>
            </a:pPr>
            <a:r>
              <a:rPr lang="en-US" sz="10707" spc="1049">
                <a:solidFill>
                  <a:srgbClr val="FFFFFF"/>
                </a:solidFill>
                <a:latin typeface="Codec Pro ExtraBold"/>
                <a:ea typeface="Codec Pro ExtraBold"/>
                <a:cs typeface="Codec Pro ExtraBold"/>
                <a:sym typeface="Codec Pro ExtraBold"/>
              </a:rPr>
              <a:t>THANK YOU</a:t>
            </a:r>
            <a:r>
              <a:rPr lang="en-US" sz="10707" spc="1049">
                <a:solidFill>
                  <a:srgbClr val="FFFFFF"/>
                </a:solidFill>
                <a:latin typeface="Codec Pro ExtraBold"/>
                <a:ea typeface="Codec Pro ExtraBold"/>
                <a:cs typeface="Codec Pro ExtraBold"/>
                <a:sym typeface="Codec Pro ExtraBold"/>
              </a:rPr>
              <a:t> </a:t>
            </a:r>
          </a:p>
        </p:txBody>
      </p:sp>
      <p:sp>
        <p:nvSpPr>
          <p:cNvPr name="Freeform 4" id="4"/>
          <p:cNvSpPr/>
          <p:nvPr/>
        </p:nvSpPr>
        <p:spPr>
          <a:xfrm flipH="true" flipV="true" rot="0">
            <a:off x="-3801253" y="0"/>
            <a:ext cx="7602505" cy="6745495"/>
          </a:xfrm>
          <a:custGeom>
            <a:avLst/>
            <a:gdLst/>
            <a:ahLst/>
            <a:cxnLst/>
            <a:rect r="r" b="b" t="t" l="l"/>
            <a:pathLst>
              <a:path h="6745495" w="7602505">
                <a:moveTo>
                  <a:pt x="7602506" y="6745495"/>
                </a:moveTo>
                <a:lnTo>
                  <a:pt x="0" y="6745495"/>
                </a:lnTo>
                <a:lnTo>
                  <a:pt x="0" y="0"/>
                </a:lnTo>
                <a:lnTo>
                  <a:pt x="7602506" y="0"/>
                </a:lnTo>
                <a:lnTo>
                  <a:pt x="7602506" y="674549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4486747" y="3541505"/>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3812627" y="2901697"/>
            <a:ext cx="1400485" cy="5424702"/>
            <a:chOff x="0" y="0"/>
            <a:chExt cx="368852" cy="1428728"/>
          </a:xfrm>
        </p:grpSpPr>
        <p:sp>
          <p:nvSpPr>
            <p:cNvPr name="Freeform 3" id="3"/>
            <p:cNvSpPr/>
            <p:nvPr/>
          </p:nvSpPr>
          <p:spPr>
            <a:xfrm flipH="false" flipV="false" rot="0">
              <a:off x="0" y="0"/>
              <a:ext cx="368852" cy="1428728"/>
            </a:xfrm>
            <a:custGeom>
              <a:avLst/>
              <a:gdLst/>
              <a:ahLst/>
              <a:cxnLst/>
              <a:rect r="r" b="b" t="t" l="l"/>
              <a:pathLst>
                <a:path h="1428728" w="368852">
                  <a:moveTo>
                    <a:pt x="0" y="0"/>
                  </a:moveTo>
                  <a:lnTo>
                    <a:pt x="368852" y="0"/>
                  </a:lnTo>
                  <a:lnTo>
                    <a:pt x="368852" y="1428728"/>
                  </a:lnTo>
                  <a:lnTo>
                    <a:pt x="0" y="1428728"/>
                  </a:lnTo>
                  <a:close/>
                </a:path>
              </a:pathLst>
            </a:custGeom>
            <a:solidFill>
              <a:srgbClr val="1C5739"/>
            </a:solidFill>
            <a:ln cap="sq">
              <a:noFill/>
              <a:prstDash val="solid"/>
              <a:miter/>
            </a:ln>
          </p:spPr>
        </p:sp>
        <p:sp>
          <p:nvSpPr>
            <p:cNvPr name="TextBox 4" id="4"/>
            <p:cNvSpPr txBox="true"/>
            <p:nvPr/>
          </p:nvSpPr>
          <p:spPr>
            <a:xfrm>
              <a:off x="0" y="-19050"/>
              <a:ext cx="368852" cy="1447778"/>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5" id="5"/>
          <p:cNvGrpSpPr/>
          <p:nvPr/>
        </p:nvGrpSpPr>
        <p:grpSpPr>
          <a:xfrm rot="0">
            <a:off x="-1543050" y="-558218"/>
            <a:ext cx="3086100" cy="11299900"/>
            <a:chOff x="0" y="0"/>
            <a:chExt cx="812800" cy="2976105"/>
          </a:xfrm>
        </p:grpSpPr>
        <p:sp>
          <p:nvSpPr>
            <p:cNvPr name="Freeform 6" id="6"/>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7" id="7"/>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grpSp>
        <p:nvGrpSpPr>
          <p:cNvPr name="Group 8" id="8"/>
          <p:cNvGrpSpPr/>
          <p:nvPr/>
        </p:nvGrpSpPr>
        <p:grpSpPr>
          <a:xfrm rot="0">
            <a:off x="12193216" y="1415447"/>
            <a:ext cx="5408984" cy="7979428"/>
            <a:chOff x="0" y="0"/>
            <a:chExt cx="1424588" cy="2101578"/>
          </a:xfrm>
        </p:grpSpPr>
        <p:sp>
          <p:nvSpPr>
            <p:cNvPr name="Freeform 9" id="9"/>
            <p:cNvSpPr/>
            <p:nvPr/>
          </p:nvSpPr>
          <p:spPr>
            <a:xfrm flipH="false" flipV="false" rot="0">
              <a:off x="0" y="0"/>
              <a:ext cx="1424588" cy="2101578"/>
            </a:xfrm>
            <a:custGeom>
              <a:avLst/>
              <a:gdLst/>
              <a:ahLst/>
              <a:cxnLst/>
              <a:rect r="r" b="b" t="t" l="l"/>
              <a:pathLst>
                <a:path h="2101578" w="1424588">
                  <a:moveTo>
                    <a:pt x="0" y="0"/>
                  </a:moveTo>
                  <a:lnTo>
                    <a:pt x="1424588" y="0"/>
                  </a:lnTo>
                  <a:lnTo>
                    <a:pt x="1424588" y="2101578"/>
                  </a:lnTo>
                  <a:lnTo>
                    <a:pt x="0" y="2101578"/>
                  </a:lnTo>
                  <a:close/>
                </a:path>
              </a:pathLst>
            </a:custGeom>
            <a:solidFill>
              <a:srgbClr val="1C5739"/>
            </a:solidFill>
          </p:spPr>
        </p:sp>
        <p:sp>
          <p:nvSpPr>
            <p:cNvPr name="TextBox 10" id="10"/>
            <p:cNvSpPr txBox="true"/>
            <p:nvPr/>
          </p:nvSpPr>
          <p:spPr>
            <a:xfrm>
              <a:off x="0" y="-19050"/>
              <a:ext cx="1424588" cy="2120628"/>
            </a:xfrm>
            <a:prstGeom prst="rect">
              <a:avLst/>
            </a:prstGeom>
          </p:spPr>
          <p:txBody>
            <a:bodyPr anchor="ctr" rtlCol="false" tIns="50800" lIns="50800" bIns="50800" rIns="50800"/>
            <a:lstStyle/>
            <a:p>
              <a:pPr algn="ctr">
                <a:lnSpc>
                  <a:spcPts val="2859"/>
                </a:lnSpc>
              </a:pPr>
            </a:p>
          </p:txBody>
        </p:sp>
      </p:grpSp>
      <p:sp>
        <p:nvSpPr>
          <p:cNvPr name="Freeform 11" id="11"/>
          <p:cNvSpPr/>
          <p:nvPr/>
        </p:nvSpPr>
        <p:spPr>
          <a:xfrm flipH="false" flipV="false" rot="0">
            <a:off x="15698915" y="8697813"/>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1772900" y="1028700"/>
            <a:ext cx="5486400" cy="7980897"/>
          </a:xfrm>
          <a:custGeom>
            <a:avLst/>
            <a:gdLst/>
            <a:ahLst/>
            <a:cxnLst/>
            <a:rect r="r" b="b" t="t" l="l"/>
            <a:pathLst>
              <a:path h="7980897" w="5486400">
                <a:moveTo>
                  <a:pt x="0" y="0"/>
                </a:moveTo>
                <a:lnTo>
                  <a:pt x="5486400" y="0"/>
                </a:lnTo>
                <a:lnTo>
                  <a:pt x="5486400" y="7980897"/>
                </a:lnTo>
                <a:lnTo>
                  <a:pt x="0" y="7980897"/>
                </a:lnTo>
                <a:lnTo>
                  <a:pt x="0" y="0"/>
                </a:lnTo>
                <a:close/>
              </a:path>
            </a:pathLst>
          </a:custGeom>
          <a:blipFill>
            <a:blip r:embed="rId4"/>
            <a:stretch>
              <a:fillRect l="0" t="0" r="0" b="-3116"/>
            </a:stretch>
          </a:blipFill>
        </p:spPr>
      </p:sp>
      <p:sp>
        <p:nvSpPr>
          <p:cNvPr name="TextBox 13" id="13"/>
          <p:cNvSpPr txBox="true"/>
          <p:nvPr/>
        </p:nvSpPr>
        <p:spPr>
          <a:xfrm rot="0">
            <a:off x="5213112" y="1316966"/>
            <a:ext cx="5661991" cy="1439372"/>
          </a:xfrm>
          <a:prstGeom prst="rect">
            <a:avLst/>
          </a:prstGeom>
        </p:spPr>
        <p:txBody>
          <a:bodyPr anchor="t" rtlCol="false" tIns="0" lIns="0" bIns="0" rIns="0">
            <a:spAutoFit/>
          </a:bodyPr>
          <a:lstStyle/>
          <a:p>
            <a:pPr algn="l">
              <a:lnSpc>
                <a:spcPts val="10858"/>
              </a:lnSpc>
            </a:pPr>
            <a:r>
              <a:rPr lang="en-US" sz="7868" spc="771">
                <a:solidFill>
                  <a:srgbClr val="231F20"/>
                </a:solidFill>
                <a:latin typeface="Codec Pro ExtraBold"/>
                <a:ea typeface="Codec Pro ExtraBold"/>
                <a:cs typeface="Codec Pro ExtraBold"/>
                <a:sym typeface="Codec Pro ExtraBold"/>
              </a:rPr>
              <a:t>Content</a:t>
            </a:r>
          </a:p>
        </p:txBody>
      </p:sp>
      <p:sp>
        <p:nvSpPr>
          <p:cNvPr name="TextBox 14" id="14"/>
          <p:cNvSpPr txBox="true"/>
          <p:nvPr/>
        </p:nvSpPr>
        <p:spPr>
          <a:xfrm rot="0">
            <a:off x="4024659" y="3168035"/>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01</a:t>
            </a:r>
          </a:p>
        </p:txBody>
      </p:sp>
      <p:sp>
        <p:nvSpPr>
          <p:cNvPr name="TextBox 15" id="15"/>
          <p:cNvSpPr txBox="true"/>
          <p:nvPr/>
        </p:nvSpPr>
        <p:spPr>
          <a:xfrm rot="0">
            <a:off x="4024659" y="3965154"/>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02</a:t>
            </a:r>
          </a:p>
        </p:txBody>
      </p:sp>
      <p:sp>
        <p:nvSpPr>
          <p:cNvPr name="TextBox 16" id="16"/>
          <p:cNvSpPr txBox="true"/>
          <p:nvPr/>
        </p:nvSpPr>
        <p:spPr>
          <a:xfrm rot="0">
            <a:off x="4024659" y="4846311"/>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03</a:t>
            </a:r>
          </a:p>
        </p:txBody>
      </p:sp>
      <p:sp>
        <p:nvSpPr>
          <p:cNvPr name="TextBox 17" id="17"/>
          <p:cNvSpPr txBox="true"/>
          <p:nvPr/>
        </p:nvSpPr>
        <p:spPr>
          <a:xfrm rot="0">
            <a:off x="4024659" y="5643430"/>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04</a:t>
            </a:r>
          </a:p>
        </p:txBody>
      </p:sp>
      <p:sp>
        <p:nvSpPr>
          <p:cNvPr name="TextBox 18" id="18"/>
          <p:cNvSpPr txBox="true"/>
          <p:nvPr/>
        </p:nvSpPr>
        <p:spPr>
          <a:xfrm rot="0">
            <a:off x="4044260" y="6435807"/>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05</a:t>
            </a:r>
          </a:p>
        </p:txBody>
      </p:sp>
      <p:sp>
        <p:nvSpPr>
          <p:cNvPr name="TextBox 19" id="19"/>
          <p:cNvSpPr txBox="true"/>
          <p:nvPr/>
        </p:nvSpPr>
        <p:spPr>
          <a:xfrm rot="0">
            <a:off x="4044260" y="7266771"/>
            <a:ext cx="937219" cy="714375"/>
          </a:xfrm>
          <a:prstGeom prst="rect">
            <a:avLst/>
          </a:prstGeom>
        </p:spPr>
        <p:txBody>
          <a:bodyPr anchor="t" rtlCol="false" tIns="0" lIns="0" bIns="0" rIns="0">
            <a:spAutoFit/>
          </a:bodyPr>
          <a:lstStyle/>
          <a:p>
            <a:pPr algn="ctr">
              <a:lnSpc>
                <a:spcPts val="5126"/>
              </a:lnSpc>
            </a:pPr>
            <a:r>
              <a:rPr lang="en-US" sz="4271" i="true" spc="350">
                <a:solidFill>
                  <a:srgbClr val="FFFFFF"/>
                </a:solidFill>
                <a:latin typeface="Codec Pro ExtraBold"/>
                <a:ea typeface="Codec Pro ExtraBold"/>
                <a:cs typeface="Codec Pro ExtraBold"/>
                <a:sym typeface="Codec Pro ExtraBold"/>
              </a:rPr>
              <a:t>06</a:t>
            </a:r>
          </a:p>
        </p:txBody>
      </p:sp>
      <p:sp>
        <p:nvSpPr>
          <p:cNvPr name="TextBox 20" id="20"/>
          <p:cNvSpPr txBox="true"/>
          <p:nvPr/>
        </p:nvSpPr>
        <p:spPr>
          <a:xfrm rot="0">
            <a:off x="5400737" y="3333137"/>
            <a:ext cx="5790503" cy="418548"/>
          </a:xfrm>
          <a:prstGeom prst="rect">
            <a:avLst/>
          </a:prstGeom>
        </p:spPr>
        <p:txBody>
          <a:bodyPr anchor="t" rtlCol="false" tIns="0" lIns="0" bIns="0" rIns="0">
            <a:spAutoFit/>
          </a:bodyPr>
          <a:lstStyle/>
          <a:p>
            <a:pPr algn="l">
              <a:lnSpc>
                <a:spcPts val="3483"/>
              </a:lnSpc>
            </a:pPr>
            <a:r>
              <a:rPr lang="en-US" sz="2524" spc="247">
                <a:solidFill>
                  <a:srgbClr val="231F20"/>
                </a:solidFill>
                <a:latin typeface="Open Sauce"/>
                <a:ea typeface="Open Sauce"/>
                <a:cs typeface="Open Sauce"/>
                <a:sym typeface="Open Sauce"/>
              </a:rPr>
              <a:t>Overview</a:t>
            </a:r>
          </a:p>
        </p:txBody>
      </p:sp>
      <p:sp>
        <p:nvSpPr>
          <p:cNvPr name="TextBox 21" id="21"/>
          <p:cNvSpPr txBox="true"/>
          <p:nvPr/>
        </p:nvSpPr>
        <p:spPr>
          <a:xfrm rot="0">
            <a:off x="5400737" y="4127355"/>
            <a:ext cx="6076629" cy="418548"/>
          </a:xfrm>
          <a:prstGeom prst="rect">
            <a:avLst/>
          </a:prstGeom>
        </p:spPr>
        <p:txBody>
          <a:bodyPr anchor="t" rtlCol="false" tIns="0" lIns="0" bIns="0" rIns="0">
            <a:spAutoFit/>
          </a:bodyPr>
          <a:lstStyle/>
          <a:p>
            <a:pPr algn="l">
              <a:lnSpc>
                <a:spcPts val="3483"/>
              </a:lnSpc>
            </a:pPr>
            <a:r>
              <a:rPr lang="en-US" sz="2524" spc="247">
                <a:solidFill>
                  <a:srgbClr val="231F20"/>
                </a:solidFill>
                <a:latin typeface="Open Sauce"/>
                <a:ea typeface="Open Sauce"/>
                <a:cs typeface="Open Sauce"/>
                <a:sym typeface="Open Sauce"/>
              </a:rPr>
              <a:t>Problem statement</a:t>
            </a:r>
          </a:p>
        </p:txBody>
      </p:sp>
      <p:sp>
        <p:nvSpPr>
          <p:cNvPr name="TextBox 22" id="22"/>
          <p:cNvSpPr txBox="true"/>
          <p:nvPr/>
        </p:nvSpPr>
        <p:spPr>
          <a:xfrm rot="0">
            <a:off x="5400737" y="5047445"/>
            <a:ext cx="5790503"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Solution and path taken</a:t>
            </a:r>
          </a:p>
        </p:txBody>
      </p:sp>
      <p:sp>
        <p:nvSpPr>
          <p:cNvPr name="TextBox 23" id="23"/>
          <p:cNvSpPr txBox="true"/>
          <p:nvPr/>
        </p:nvSpPr>
        <p:spPr>
          <a:xfrm rot="0">
            <a:off x="5400737" y="5841663"/>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Marketing plan</a:t>
            </a:r>
          </a:p>
        </p:txBody>
      </p:sp>
      <p:sp>
        <p:nvSpPr>
          <p:cNvPr name="TextBox 24" id="24"/>
          <p:cNvSpPr txBox="true"/>
          <p:nvPr/>
        </p:nvSpPr>
        <p:spPr>
          <a:xfrm rot="0">
            <a:off x="5400737" y="6642507"/>
            <a:ext cx="6076629"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Effect on society</a:t>
            </a:r>
          </a:p>
        </p:txBody>
      </p:sp>
      <p:sp>
        <p:nvSpPr>
          <p:cNvPr name="TextBox 25" id="25"/>
          <p:cNvSpPr txBox="true"/>
          <p:nvPr/>
        </p:nvSpPr>
        <p:spPr>
          <a:xfrm rot="0">
            <a:off x="5400737" y="7434884"/>
            <a:ext cx="5790503" cy="418548"/>
          </a:xfrm>
          <a:prstGeom prst="rect">
            <a:avLst/>
          </a:prstGeom>
        </p:spPr>
        <p:txBody>
          <a:bodyPr anchor="t" rtlCol="false" tIns="0" lIns="0" bIns="0" rIns="0">
            <a:spAutoFit/>
          </a:bodyPr>
          <a:lstStyle/>
          <a:p>
            <a:pPr algn="l" marL="0" indent="0" lvl="0">
              <a:lnSpc>
                <a:spcPts val="3483"/>
              </a:lnSpc>
              <a:spcBef>
                <a:spcPct val="0"/>
              </a:spcBef>
            </a:pPr>
            <a:r>
              <a:rPr lang="en-US" sz="2524" spc="247">
                <a:solidFill>
                  <a:srgbClr val="231F20"/>
                </a:solidFill>
                <a:latin typeface="Open Sauce"/>
                <a:ea typeface="Open Sauce"/>
                <a:cs typeface="Open Sauce"/>
                <a:sym typeface="Open Sauce"/>
              </a:rPr>
              <a:t>Future Applications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551719" cy="5372843"/>
            <a:chOff x="0" y="0"/>
            <a:chExt cx="6089457" cy="3425320"/>
          </a:xfrm>
        </p:grpSpPr>
        <p:sp>
          <p:nvSpPr>
            <p:cNvPr name="Freeform 3" id="3"/>
            <p:cNvSpPr/>
            <p:nvPr/>
          </p:nvSpPr>
          <p:spPr>
            <a:xfrm flipH="false" flipV="false" rot="0">
              <a:off x="0" y="0"/>
              <a:ext cx="6089457" cy="3425320"/>
            </a:xfrm>
            <a:custGeom>
              <a:avLst/>
              <a:gdLst/>
              <a:ahLst/>
              <a:cxnLst/>
              <a:rect r="r" b="b" t="t" l="l"/>
              <a:pathLst>
                <a:path h="3425320" w="6089457">
                  <a:moveTo>
                    <a:pt x="0" y="3425320"/>
                  </a:moveTo>
                  <a:lnTo>
                    <a:pt x="0" y="0"/>
                  </a:lnTo>
                  <a:lnTo>
                    <a:pt x="6089457" y="0"/>
                  </a:lnTo>
                  <a:cubicBezTo>
                    <a:pt x="4059638" y="1141773"/>
                    <a:pt x="2029819" y="2283546"/>
                    <a:pt x="0" y="3425320"/>
                  </a:cubicBezTo>
                  <a:close/>
                </a:path>
              </a:pathLst>
            </a:custGeom>
            <a:solidFill>
              <a:srgbClr val="F9D549"/>
            </a:solidFill>
          </p:spPr>
        </p:sp>
        <p:sp>
          <p:nvSpPr>
            <p:cNvPr name="Freeform 4" id="4"/>
            <p:cNvSpPr/>
            <p:nvPr/>
          </p:nvSpPr>
          <p:spPr>
            <a:xfrm flipH="false" flipV="false" rot="0">
              <a:off x="0" y="0"/>
              <a:ext cx="6089457" cy="3425320"/>
            </a:xfrm>
            <a:custGeom>
              <a:avLst/>
              <a:gdLst/>
              <a:ahLst/>
              <a:cxnLst/>
              <a:rect r="r" b="b" t="t" l="l"/>
              <a:pathLst>
                <a:path h="3425320" w="6089457">
                  <a:moveTo>
                    <a:pt x="0" y="3425320"/>
                  </a:moveTo>
                  <a:lnTo>
                    <a:pt x="0" y="0"/>
                  </a:lnTo>
                  <a:lnTo>
                    <a:pt x="6089457" y="0"/>
                  </a:lnTo>
                  <a:cubicBezTo>
                    <a:pt x="4059638" y="1141773"/>
                    <a:pt x="2029819" y="2283546"/>
                    <a:pt x="0" y="3425320"/>
                  </a:cubicBezTo>
                  <a:close/>
                </a:path>
              </a:pathLst>
            </a:custGeom>
            <a:blipFill>
              <a:blip r:embed="rId2"/>
              <a:stretch>
                <a:fillRect l="0" t="-83416" r="0" b="-83416"/>
              </a:stretch>
            </a:blipFill>
          </p:spPr>
        </p:sp>
      </p:grpSp>
      <p:grpSp>
        <p:nvGrpSpPr>
          <p:cNvPr name="Group 5" id="5"/>
          <p:cNvGrpSpPr/>
          <p:nvPr/>
        </p:nvGrpSpPr>
        <p:grpSpPr>
          <a:xfrm rot="-1660488">
            <a:off x="-4233206" y="5189176"/>
            <a:ext cx="8282376" cy="404757"/>
            <a:chOff x="0" y="0"/>
            <a:chExt cx="2181367" cy="106603"/>
          </a:xfrm>
        </p:grpSpPr>
        <p:sp>
          <p:nvSpPr>
            <p:cNvPr name="Freeform 6" id="6"/>
            <p:cNvSpPr/>
            <p:nvPr/>
          </p:nvSpPr>
          <p:spPr>
            <a:xfrm flipH="false" flipV="false" rot="0">
              <a:off x="0" y="0"/>
              <a:ext cx="2181366" cy="106603"/>
            </a:xfrm>
            <a:custGeom>
              <a:avLst/>
              <a:gdLst/>
              <a:ahLst/>
              <a:cxnLst/>
              <a:rect r="r" b="b" t="t" l="l"/>
              <a:pathLst>
                <a:path h="106603" w="2181366">
                  <a:moveTo>
                    <a:pt x="0" y="0"/>
                  </a:moveTo>
                  <a:lnTo>
                    <a:pt x="2181366" y="0"/>
                  </a:lnTo>
                  <a:lnTo>
                    <a:pt x="2181366" y="106603"/>
                  </a:lnTo>
                  <a:lnTo>
                    <a:pt x="0" y="106603"/>
                  </a:lnTo>
                  <a:close/>
                </a:path>
              </a:pathLst>
            </a:custGeom>
            <a:solidFill>
              <a:srgbClr val="1C5739"/>
            </a:solidFill>
          </p:spPr>
        </p:sp>
        <p:sp>
          <p:nvSpPr>
            <p:cNvPr name="TextBox 7" id="7"/>
            <p:cNvSpPr txBox="true"/>
            <p:nvPr/>
          </p:nvSpPr>
          <p:spPr>
            <a:xfrm>
              <a:off x="0" y="-19050"/>
              <a:ext cx="2181367" cy="125653"/>
            </a:xfrm>
            <a:prstGeom prst="rect">
              <a:avLst/>
            </a:prstGeom>
          </p:spPr>
          <p:txBody>
            <a:bodyPr anchor="ctr" rtlCol="false" tIns="50800" lIns="50800" bIns="50800" rIns="50800"/>
            <a:lstStyle/>
            <a:p>
              <a:pPr algn="ctr">
                <a:lnSpc>
                  <a:spcPts val="2859"/>
                </a:lnSpc>
              </a:pPr>
            </a:p>
          </p:txBody>
        </p:sp>
      </p:grpSp>
      <p:grpSp>
        <p:nvGrpSpPr>
          <p:cNvPr name="Group 8" id="8"/>
          <p:cNvGrpSpPr/>
          <p:nvPr/>
        </p:nvGrpSpPr>
        <p:grpSpPr>
          <a:xfrm rot="-1747322">
            <a:off x="3921959" y="1003562"/>
            <a:ext cx="8282376" cy="111180"/>
            <a:chOff x="0" y="0"/>
            <a:chExt cx="2181367" cy="29282"/>
          </a:xfrm>
        </p:grpSpPr>
        <p:sp>
          <p:nvSpPr>
            <p:cNvPr name="Freeform 9" id="9"/>
            <p:cNvSpPr/>
            <p:nvPr/>
          </p:nvSpPr>
          <p:spPr>
            <a:xfrm flipH="false" flipV="false" rot="0">
              <a:off x="0" y="0"/>
              <a:ext cx="2181366" cy="29282"/>
            </a:xfrm>
            <a:custGeom>
              <a:avLst/>
              <a:gdLst/>
              <a:ahLst/>
              <a:cxnLst/>
              <a:rect r="r" b="b" t="t" l="l"/>
              <a:pathLst>
                <a:path h="29282" w="2181366">
                  <a:moveTo>
                    <a:pt x="0" y="0"/>
                  </a:moveTo>
                  <a:lnTo>
                    <a:pt x="2181366" y="0"/>
                  </a:lnTo>
                  <a:lnTo>
                    <a:pt x="2181366" y="29282"/>
                  </a:lnTo>
                  <a:lnTo>
                    <a:pt x="0" y="29282"/>
                  </a:lnTo>
                  <a:close/>
                </a:path>
              </a:pathLst>
            </a:custGeom>
            <a:solidFill>
              <a:srgbClr val="1C5739"/>
            </a:solidFill>
          </p:spPr>
        </p:sp>
        <p:sp>
          <p:nvSpPr>
            <p:cNvPr name="TextBox 10" id="10"/>
            <p:cNvSpPr txBox="true"/>
            <p:nvPr/>
          </p:nvSpPr>
          <p:spPr>
            <a:xfrm>
              <a:off x="0" y="-19050"/>
              <a:ext cx="2181367" cy="48332"/>
            </a:xfrm>
            <a:prstGeom prst="rect">
              <a:avLst/>
            </a:prstGeom>
          </p:spPr>
          <p:txBody>
            <a:bodyPr anchor="ctr" rtlCol="false" tIns="50800" lIns="50800" bIns="50800" rIns="50800"/>
            <a:lstStyle/>
            <a:p>
              <a:pPr algn="ctr">
                <a:lnSpc>
                  <a:spcPts val="2859"/>
                </a:lnSpc>
              </a:pPr>
            </a:p>
          </p:txBody>
        </p:sp>
      </p:grpSp>
      <p:grpSp>
        <p:nvGrpSpPr>
          <p:cNvPr name="Group 11" id="11"/>
          <p:cNvGrpSpPr/>
          <p:nvPr/>
        </p:nvGrpSpPr>
        <p:grpSpPr>
          <a:xfrm rot="0">
            <a:off x="13070294" y="1231796"/>
            <a:ext cx="4486336" cy="1594049"/>
            <a:chOff x="0" y="0"/>
            <a:chExt cx="4073040" cy="1447200"/>
          </a:xfrm>
        </p:grpSpPr>
        <p:sp>
          <p:nvSpPr>
            <p:cNvPr name="Freeform 12" id="12"/>
            <p:cNvSpPr/>
            <p:nvPr/>
          </p:nvSpPr>
          <p:spPr>
            <a:xfrm flipH="false" flipV="false" rot="0">
              <a:off x="0" y="0"/>
              <a:ext cx="4073017" cy="1447165"/>
            </a:xfrm>
            <a:custGeom>
              <a:avLst/>
              <a:gdLst/>
              <a:ahLst/>
              <a:cxnLst/>
              <a:rect r="r" b="b" t="t" l="l"/>
              <a:pathLst>
                <a:path h="1447165" w="4073017">
                  <a:moveTo>
                    <a:pt x="3349244" y="0"/>
                  </a:moveTo>
                  <a:cubicBezTo>
                    <a:pt x="0" y="0"/>
                    <a:pt x="0" y="0"/>
                    <a:pt x="0" y="0"/>
                  </a:cubicBezTo>
                  <a:cubicBezTo>
                    <a:pt x="0" y="1447165"/>
                    <a:pt x="0" y="1447165"/>
                    <a:pt x="0" y="1447165"/>
                  </a:cubicBezTo>
                  <a:cubicBezTo>
                    <a:pt x="3349244" y="1447165"/>
                    <a:pt x="3349244" y="1447165"/>
                    <a:pt x="3349244" y="1447165"/>
                  </a:cubicBezTo>
                  <a:cubicBezTo>
                    <a:pt x="3747897" y="1447165"/>
                    <a:pt x="4073017" y="1122172"/>
                    <a:pt x="4073017" y="723519"/>
                  </a:cubicBezTo>
                  <a:cubicBezTo>
                    <a:pt x="4073017" y="324866"/>
                    <a:pt x="3747897" y="0"/>
                    <a:pt x="3349244" y="0"/>
                  </a:cubicBezTo>
                  <a:close/>
                </a:path>
              </a:pathLst>
            </a:custGeom>
            <a:solidFill>
              <a:srgbClr val="F2F2F2"/>
            </a:solidFill>
          </p:spPr>
        </p:sp>
      </p:grpSp>
      <p:grpSp>
        <p:nvGrpSpPr>
          <p:cNvPr name="Group 13" id="13"/>
          <p:cNvGrpSpPr/>
          <p:nvPr/>
        </p:nvGrpSpPr>
        <p:grpSpPr>
          <a:xfrm rot="0">
            <a:off x="12017112" y="564833"/>
            <a:ext cx="2264977" cy="2263391"/>
            <a:chOff x="0" y="0"/>
            <a:chExt cx="2056320" cy="2054880"/>
          </a:xfrm>
        </p:grpSpPr>
        <p:sp>
          <p:nvSpPr>
            <p:cNvPr name="Freeform 14" id="14"/>
            <p:cNvSpPr/>
            <p:nvPr/>
          </p:nvSpPr>
          <p:spPr>
            <a:xfrm flipH="false" flipV="false" rot="0">
              <a:off x="0" y="0"/>
              <a:ext cx="2056384" cy="2054860"/>
            </a:xfrm>
            <a:custGeom>
              <a:avLst/>
              <a:gdLst/>
              <a:ahLst/>
              <a:cxnLst/>
              <a:rect r="r" b="b" t="t" l="l"/>
              <a:pathLst>
                <a:path h="2054860" w="2056384">
                  <a:moveTo>
                    <a:pt x="0" y="1027430"/>
                  </a:moveTo>
                  <a:cubicBezTo>
                    <a:pt x="0" y="459994"/>
                    <a:pt x="460375" y="0"/>
                    <a:pt x="1028192" y="0"/>
                  </a:cubicBezTo>
                  <a:cubicBezTo>
                    <a:pt x="1596009" y="0"/>
                    <a:pt x="2056384" y="459994"/>
                    <a:pt x="2056384" y="1027430"/>
                  </a:cubicBezTo>
                  <a:cubicBezTo>
                    <a:pt x="2056384" y="1594866"/>
                    <a:pt x="1596009" y="2054860"/>
                    <a:pt x="1028192" y="2054860"/>
                  </a:cubicBezTo>
                  <a:cubicBezTo>
                    <a:pt x="460375" y="2054860"/>
                    <a:pt x="0" y="1594866"/>
                    <a:pt x="0" y="1027430"/>
                  </a:cubicBezTo>
                  <a:close/>
                </a:path>
              </a:pathLst>
            </a:custGeom>
            <a:solidFill>
              <a:srgbClr val="1C5739"/>
            </a:solidFill>
          </p:spPr>
        </p:sp>
      </p:grpSp>
      <p:grpSp>
        <p:nvGrpSpPr>
          <p:cNvPr name="Group 15" id="15"/>
          <p:cNvGrpSpPr/>
          <p:nvPr/>
        </p:nvGrpSpPr>
        <p:grpSpPr>
          <a:xfrm rot="0">
            <a:off x="11307323" y="3085176"/>
            <a:ext cx="4490302" cy="1596428"/>
            <a:chOff x="0" y="0"/>
            <a:chExt cx="4076640" cy="1449360"/>
          </a:xfrm>
        </p:grpSpPr>
        <p:sp>
          <p:nvSpPr>
            <p:cNvPr name="Freeform 16" id="16"/>
            <p:cNvSpPr/>
            <p:nvPr/>
          </p:nvSpPr>
          <p:spPr>
            <a:xfrm flipH="false" flipV="false" rot="0">
              <a:off x="0" y="0"/>
              <a:ext cx="4076573" cy="1449324"/>
            </a:xfrm>
            <a:custGeom>
              <a:avLst/>
              <a:gdLst/>
              <a:ahLst/>
              <a:cxnLst/>
              <a:rect r="r" b="b" t="t" l="l"/>
              <a:pathLst>
                <a:path h="1449324" w="4076573">
                  <a:moveTo>
                    <a:pt x="3352165" y="0"/>
                  </a:moveTo>
                  <a:cubicBezTo>
                    <a:pt x="0" y="0"/>
                    <a:pt x="0" y="0"/>
                    <a:pt x="0" y="0"/>
                  </a:cubicBezTo>
                  <a:cubicBezTo>
                    <a:pt x="0" y="1449324"/>
                    <a:pt x="0" y="1449324"/>
                    <a:pt x="0" y="1449324"/>
                  </a:cubicBezTo>
                  <a:cubicBezTo>
                    <a:pt x="3352165" y="1449324"/>
                    <a:pt x="3352165" y="1449324"/>
                    <a:pt x="3352165" y="1449324"/>
                  </a:cubicBezTo>
                  <a:cubicBezTo>
                    <a:pt x="3751199" y="1449324"/>
                    <a:pt x="4076573" y="1123823"/>
                    <a:pt x="4076573" y="724662"/>
                  </a:cubicBezTo>
                  <a:cubicBezTo>
                    <a:pt x="4076573" y="325501"/>
                    <a:pt x="3751199" y="0"/>
                    <a:pt x="3352165" y="0"/>
                  </a:cubicBezTo>
                  <a:close/>
                </a:path>
              </a:pathLst>
            </a:custGeom>
            <a:solidFill>
              <a:srgbClr val="F2F2F2"/>
            </a:solidFill>
          </p:spPr>
        </p:sp>
      </p:grpSp>
      <p:grpSp>
        <p:nvGrpSpPr>
          <p:cNvPr name="Group 17" id="17"/>
          <p:cNvGrpSpPr/>
          <p:nvPr/>
        </p:nvGrpSpPr>
        <p:grpSpPr>
          <a:xfrm rot="0">
            <a:off x="10250969" y="2415834"/>
            <a:ext cx="2267356" cy="2265770"/>
            <a:chOff x="0" y="0"/>
            <a:chExt cx="2058480" cy="2057040"/>
          </a:xfrm>
        </p:grpSpPr>
        <p:sp>
          <p:nvSpPr>
            <p:cNvPr name="Freeform 18" id="18"/>
            <p:cNvSpPr/>
            <p:nvPr/>
          </p:nvSpPr>
          <p:spPr>
            <a:xfrm flipH="false" flipV="false" rot="0">
              <a:off x="0" y="0"/>
              <a:ext cx="2058416" cy="2057146"/>
            </a:xfrm>
            <a:custGeom>
              <a:avLst/>
              <a:gdLst/>
              <a:ahLst/>
              <a:cxnLst/>
              <a:rect r="r" b="b" t="t" l="l"/>
              <a:pathLst>
                <a:path h="2057146" w="2058416">
                  <a:moveTo>
                    <a:pt x="0" y="1028573"/>
                  </a:moveTo>
                  <a:cubicBezTo>
                    <a:pt x="0" y="460502"/>
                    <a:pt x="460756" y="0"/>
                    <a:pt x="1029208" y="0"/>
                  </a:cubicBezTo>
                  <a:cubicBezTo>
                    <a:pt x="1597660" y="0"/>
                    <a:pt x="2058416" y="460502"/>
                    <a:pt x="2058416" y="1028573"/>
                  </a:cubicBezTo>
                  <a:cubicBezTo>
                    <a:pt x="2058416" y="1596644"/>
                    <a:pt x="1597660" y="2057146"/>
                    <a:pt x="1029208" y="2057146"/>
                  </a:cubicBezTo>
                  <a:cubicBezTo>
                    <a:pt x="460756" y="2057146"/>
                    <a:pt x="0" y="1596517"/>
                    <a:pt x="0" y="1028573"/>
                  </a:cubicBezTo>
                  <a:close/>
                </a:path>
              </a:pathLst>
            </a:custGeom>
            <a:solidFill>
              <a:srgbClr val="1C5739"/>
            </a:solidFill>
          </p:spPr>
        </p:sp>
      </p:grpSp>
      <p:grpSp>
        <p:nvGrpSpPr>
          <p:cNvPr name="Group 19" id="19"/>
          <p:cNvGrpSpPr/>
          <p:nvPr/>
        </p:nvGrpSpPr>
        <p:grpSpPr>
          <a:xfrm rot="0">
            <a:off x="9569731" y="4940934"/>
            <a:ext cx="4489509" cy="1594842"/>
            <a:chOff x="0" y="0"/>
            <a:chExt cx="4075920" cy="1447920"/>
          </a:xfrm>
        </p:grpSpPr>
        <p:sp>
          <p:nvSpPr>
            <p:cNvPr name="Freeform 20" id="20"/>
            <p:cNvSpPr/>
            <p:nvPr/>
          </p:nvSpPr>
          <p:spPr>
            <a:xfrm flipH="false" flipV="false" rot="0">
              <a:off x="0" y="0"/>
              <a:ext cx="4075811" cy="1447927"/>
            </a:xfrm>
            <a:custGeom>
              <a:avLst/>
              <a:gdLst/>
              <a:ahLst/>
              <a:cxnLst/>
              <a:rect r="r" b="b" t="t" l="l"/>
              <a:pathLst>
                <a:path h="1447927" w="4075811">
                  <a:moveTo>
                    <a:pt x="3351530" y="0"/>
                  </a:moveTo>
                  <a:cubicBezTo>
                    <a:pt x="0" y="0"/>
                    <a:pt x="0" y="0"/>
                    <a:pt x="0" y="0"/>
                  </a:cubicBezTo>
                  <a:cubicBezTo>
                    <a:pt x="0" y="1447927"/>
                    <a:pt x="0" y="1447927"/>
                    <a:pt x="0" y="1447927"/>
                  </a:cubicBezTo>
                  <a:cubicBezTo>
                    <a:pt x="3351530" y="1447927"/>
                    <a:pt x="3351530" y="1447927"/>
                    <a:pt x="3351530" y="1447927"/>
                  </a:cubicBezTo>
                  <a:cubicBezTo>
                    <a:pt x="3750564" y="1447927"/>
                    <a:pt x="4075811" y="1122807"/>
                    <a:pt x="4075811" y="724027"/>
                  </a:cubicBezTo>
                  <a:cubicBezTo>
                    <a:pt x="4075811" y="325247"/>
                    <a:pt x="3750564" y="0"/>
                    <a:pt x="3351530" y="0"/>
                  </a:cubicBezTo>
                  <a:close/>
                </a:path>
              </a:pathLst>
            </a:custGeom>
            <a:solidFill>
              <a:srgbClr val="F2F2F2"/>
            </a:solidFill>
          </p:spPr>
        </p:sp>
      </p:grpSp>
      <p:grpSp>
        <p:nvGrpSpPr>
          <p:cNvPr name="Group 21" id="21"/>
          <p:cNvGrpSpPr/>
          <p:nvPr/>
        </p:nvGrpSpPr>
        <p:grpSpPr>
          <a:xfrm rot="0">
            <a:off x="8380142" y="4269213"/>
            <a:ext cx="2264184" cy="2264184"/>
            <a:chOff x="0" y="0"/>
            <a:chExt cx="2055600" cy="2055600"/>
          </a:xfrm>
        </p:grpSpPr>
        <p:sp>
          <p:nvSpPr>
            <p:cNvPr name="Freeform 22" id="22"/>
            <p:cNvSpPr/>
            <p:nvPr/>
          </p:nvSpPr>
          <p:spPr>
            <a:xfrm flipH="false" flipV="false" rot="0">
              <a:off x="0" y="0"/>
              <a:ext cx="2055622" cy="2055622"/>
            </a:xfrm>
            <a:custGeom>
              <a:avLst/>
              <a:gdLst/>
              <a:ahLst/>
              <a:cxnLst/>
              <a:rect r="r" b="b" t="t" l="l"/>
              <a:pathLst>
                <a:path h="2055622" w="2055622">
                  <a:moveTo>
                    <a:pt x="0" y="1027811"/>
                  </a:moveTo>
                  <a:cubicBezTo>
                    <a:pt x="0" y="460121"/>
                    <a:pt x="460121" y="0"/>
                    <a:pt x="1027811" y="0"/>
                  </a:cubicBezTo>
                  <a:cubicBezTo>
                    <a:pt x="1595501" y="0"/>
                    <a:pt x="2055622" y="460121"/>
                    <a:pt x="2055622" y="1027811"/>
                  </a:cubicBezTo>
                  <a:cubicBezTo>
                    <a:pt x="2055622" y="1595501"/>
                    <a:pt x="1595501" y="2055622"/>
                    <a:pt x="1027811" y="2055622"/>
                  </a:cubicBezTo>
                  <a:cubicBezTo>
                    <a:pt x="460121" y="2055622"/>
                    <a:pt x="0" y="1595501"/>
                    <a:pt x="0" y="1027811"/>
                  </a:cubicBezTo>
                  <a:close/>
                </a:path>
              </a:pathLst>
            </a:custGeom>
            <a:solidFill>
              <a:srgbClr val="1C5739"/>
            </a:solidFill>
          </p:spPr>
        </p:sp>
      </p:grpSp>
      <p:grpSp>
        <p:nvGrpSpPr>
          <p:cNvPr name="Group 23" id="23"/>
          <p:cNvGrpSpPr/>
          <p:nvPr/>
        </p:nvGrpSpPr>
        <p:grpSpPr>
          <a:xfrm rot="0">
            <a:off x="7732212" y="6791142"/>
            <a:ext cx="4487922" cy="1594049"/>
            <a:chOff x="0" y="0"/>
            <a:chExt cx="4074480" cy="1447200"/>
          </a:xfrm>
        </p:grpSpPr>
        <p:sp>
          <p:nvSpPr>
            <p:cNvPr name="Freeform 24" id="24"/>
            <p:cNvSpPr/>
            <p:nvPr/>
          </p:nvSpPr>
          <p:spPr>
            <a:xfrm flipH="false" flipV="false" rot="0">
              <a:off x="0" y="0"/>
              <a:ext cx="4074414" cy="1447165"/>
            </a:xfrm>
            <a:custGeom>
              <a:avLst/>
              <a:gdLst/>
              <a:ahLst/>
              <a:cxnLst/>
              <a:rect r="r" b="b" t="t" l="l"/>
              <a:pathLst>
                <a:path h="1447165" w="4074414">
                  <a:moveTo>
                    <a:pt x="3350387" y="0"/>
                  </a:moveTo>
                  <a:cubicBezTo>
                    <a:pt x="0" y="0"/>
                    <a:pt x="0" y="0"/>
                    <a:pt x="0" y="0"/>
                  </a:cubicBezTo>
                  <a:cubicBezTo>
                    <a:pt x="0" y="1447165"/>
                    <a:pt x="0" y="1447165"/>
                    <a:pt x="0" y="1447165"/>
                  </a:cubicBezTo>
                  <a:cubicBezTo>
                    <a:pt x="3350387" y="1447165"/>
                    <a:pt x="3350387" y="1447165"/>
                    <a:pt x="3350387" y="1447165"/>
                  </a:cubicBezTo>
                  <a:cubicBezTo>
                    <a:pt x="3749294" y="1447165"/>
                    <a:pt x="4074414" y="1122172"/>
                    <a:pt x="4074414" y="723519"/>
                  </a:cubicBezTo>
                  <a:cubicBezTo>
                    <a:pt x="4074414" y="324866"/>
                    <a:pt x="3749294" y="0"/>
                    <a:pt x="3350387" y="0"/>
                  </a:cubicBezTo>
                  <a:close/>
                </a:path>
              </a:pathLst>
            </a:custGeom>
            <a:solidFill>
              <a:srgbClr val="F2F2F2"/>
            </a:solidFill>
          </p:spPr>
        </p:sp>
      </p:grpSp>
      <p:grpSp>
        <p:nvGrpSpPr>
          <p:cNvPr name="Group 25" id="25"/>
          <p:cNvGrpSpPr/>
          <p:nvPr/>
        </p:nvGrpSpPr>
        <p:grpSpPr>
          <a:xfrm rot="0">
            <a:off x="6464131" y="6361280"/>
            <a:ext cx="2263391" cy="2265770"/>
            <a:chOff x="0" y="0"/>
            <a:chExt cx="2054880" cy="2057040"/>
          </a:xfrm>
        </p:grpSpPr>
        <p:sp>
          <p:nvSpPr>
            <p:cNvPr name="Freeform 26" id="26"/>
            <p:cNvSpPr/>
            <p:nvPr/>
          </p:nvSpPr>
          <p:spPr>
            <a:xfrm flipH="false" flipV="false" rot="0">
              <a:off x="0" y="0"/>
              <a:ext cx="2054860" cy="2057146"/>
            </a:xfrm>
            <a:custGeom>
              <a:avLst/>
              <a:gdLst/>
              <a:ahLst/>
              <a:cxnLst/>
              <a:rect r="r" b="b" t="t" l="l"/>
              <a:pathLst>
                <a:path h="2057146" w="2054860">
                  <a:moveTo>
                    <a:pt x="0" y="1028573"/>
                  </a:moveTo>
                  <a:cubicBezTo>
                    <a:pt x="0" y="460502"/>
                    <a:pt x="459994" y="0"/>
                    <a:pt x="1027430" y="0"/>
                  </a:cubicBezTo>
                  <a:cubicBezTo>
                    <a:pt x="1594866" y="0"/>
                    <a:pt x="2054860" y="460502"/>
                    <a:pt x="2054860" y="1028573"/>
                  </a:cubicBezTo>
                  <a:cubicBezTo>
                    <a:pt x="2054860" y="1596644"/>
                    <a:pt x="1594866" y="2057146"/>
                    <a:pt x="1027430" y="2057146"/>
                  </a:cubicBezTo>
                  <a:cubicBezTo>
                    <a:pt x="459994" y="2057146"/>
                    <a:pt x="0" y="1596517"/>
                    <a:pt x="0" y="1028573"/>
                  </a:cubicBezTo>
                  <a:close/>
                </a:path>
              </a:pathLst>
            </a:custGeom>
            <a:solidFill>
              <a:srgbClr val="1C5739"/>
            </a:solidFill>
          </p:spPr>
        </p:sp>
      </p:grpSp>
      <p:sp>
        <p:nvSpPr>
          <p:cNvPr name="TextBox 27" id="27"/>
          <p:cNvSpPr txBox="true"/>
          <p:nvPr/>
        </p:nvSpPr>
        <p:spPr>
          <a:xfrm rot="0">
            <a:off x="9124952" y="7154207"/>
            <a:ext cx="2732632" cy="803724"/>
          </a:xfrm>
          <a:prstGeom prst="rect">
            <a:avLst/>
          </a:prstGeom>
        </p:spPr>
        <p:txBody>
          <a:bodyPr anchor="t" rtlCol="false" tIns="0" lIns="0" bIns="0" rIns="0">
            <a:spAutoFit/>
          </a:bodyPr>
          <a:lstStyle/>
          <a:p>
            <a:pPr algn="l">
              <a:lnSpc>
                <a:spcPts val="3231"/>
              </a:lnSpc>
            </a:pPr>
            <a:r>
              <a:rPr lang="en-US" b="true" sz="2341" spc="229">
                <a:solidFill>
                  <a:srgbClr val="231F20"/>
                </a:solidFill>
                <a:latin typeface="Open Sauce Bold"/>
                <a:ea typeface="Open Sauce Bold"/>
                <a:cs typeface="Open Sauce Bold"/>
                <a:sym typeface="Open Sauce Bold"/>
              </a:rPr>
              <a:t>Improves the overall hygiene</a:t>
            </a:r>
          </a:p>
        </p:txBody>
      </p:sp>
      <p:sp>
        <p:nvSpPr>
          <p:cNvPr name="Freeform 28" id="28"/>
          <p:cNvSpPr/>
          <p:nvPr/>
        </p:nvSpPr>
        <p:spPr>
          <a:xfrm flipH="false" flipV="false" rot="0">
            <a:off x="12864612" y="1256356"/>
            <a:ext cx="799426" cy="880347"/>
          </a:xfrm>
          <a:custGeom>
            <a:avLst/>
            <a:gdLst/>
            <a:ahLst/>
            <a:cxnLst/>
            <a:rect r="r" b="b" t="t" l="l"/>
            <a:pathLst>
              <a:path h="880347" w="799426">
                <a:moveTo>
                  <a:pt x="0" y="0"/>
                </a:moveTo>
                <a:lnTo>
                  <a:pt x="799426" y="0"/>
                </a:lnTo>
                <a:lnTo>
                  <a:pt x="799426" y="880346"/>
                </a:lnTo>
                <a:lnTo>
                  <a:pt x="0" y="88034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9" id="29"/>
          <p:cNvSpPr/>
          <p:nvPr/>
        </p:nvSpPr>
        <p:spPr>
          <a:xfrm flipH="false" flipV="false" rot="0">
            <a:off x="8946481" y="4955175"/>
            <a:ext cx="1029692" cy="892261"/>
          </a:xfrm>
          <a:custGeom>
            <a:avLst/>
            <a:gdLst/>
            <a:ahLst/>
            <a:cxnLst/>
            <a:rect r="r" b="b" t="t" l="l"/>
            <a:pathLst>
              <a:path h="892261" w="1029692">
                <a:moveTo>
                  <a:pt x="0" y="0"/>
                </a:moveTo>
                <a:lnTo>
                  <a:pt x="1029692" y="0"/>
                </a:lnTo>
                <a:lnTo>
                  <a:pt x="1029692" y="892261"/>
                </a:lnTo>
                <a:lnTo>
                  <a:pt x="0" y="89226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30" id="30"/>
          <p:cNvSpPr/>
          <p:nvPr/>
        </p:nvSpPr>
        <p:spPr>
          <a:xfrm flipH="false" flipV="false" rot="0">
            <a:off x="7233461" y="6961211"/>
            <a:ext cx="724731" cy="1065909"/>
          </a:xfrm>
          <a:custGeom>
            <a:avLst/>
            <a:gdLst/>
            <a:ahLst/>
            <a:cxnLst/>
            <a:rect r="r" b="b" t="t" l="l"/>
            <a:pathLst>
              <a:path h="1065909" w="724731">
                <a:moveTo>
                  <a:pt x="0" y="0"/>
                </a:moveTo>
                <a:lnTo>
                  <a:pt x="724731" y="0"/>
                </a:lnTo>
                <a:lnTo>
                  <a:pt x="724731" y="1065909"/>
                </a:lnTo>
                <a:lnTo>
                  <a:pt x="0" y="106590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31" id="31"/>
          <p:cNvSpPr/>
          <p:nvPr/>
        </p:nvSpPr>
        <p:spPr>
          <a:xfrm flipH="false" flipV="false" rot="0">
            <a:off x="10884214" y="3085176"/>
            <a:ext cx="1000866" cy="988796"/>
          </a:xfrm>
          <a:custGeom>
            <a:avLst/>
            <a:gdLst/>
            <a:ahLst/>
            <a:cxnLst/>
            <a:rect r="r" b="b" t="t" l="l"/>
            <a:pathLst>
              <a:path h="988796" w="1000866">
                <a:moveTo>
                  <a:pt x="0" y="0"/>
                </a:moveTo>
                <a:lnTo>
                  <a:pt x="1000866" y="0"/>
                </a:lnTo>
                <a:lnTo>
                  <a:pt x="1000866" y="988795"/>
                </a:lnTo>
                <a:lnTo>
                  <a:pt x="0" y="98879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32" id="32"/>
          <p:cNvSpPr txBox="true"/>
          <p:nvPr/>
        </p:nvSpPr>
        <p:spPr>
          <a:xfrm rot="0">
            <a:off x="10931406" y="5363205"/>
            <a:ext cx="2732632" cy="797137"/>
          </a:xfrm>
          <a:prstGeom prst="rect">
            <a:avLst/>
          </a:prstGeom>
        </p:spPr>
        <p:txBody>
          <a:bodyPr anchor="t" rtlCol="false" tIns="0" lIns="0" bIns="0" rIns="0">
            <a:spAutoFit/>
          </a:bodyPr>
          <a:lstStyle/>
          <a:p>
            <a:pPr algn="l" marL="0" indent="0" lvl="1">
              <a:lnSpc>
                <a:spcPts val="3231"/>
              </a:lnSpc>
              <a:spcBef>
                <a:spcPct val="0"/>
              </a:spcBef>
            </a:pPr>
            <a:r>
              <a:rPr lang="en-US" b="true" sz="2341" spc="229">
                <a:solidFill>
                  <a:srgbClr val="231F20"/>
                </a:solidFill>
                <a:latin typeface="Open Sauce Bold"/>
                <a:ea typeface="Open Sauce Bold"/>
                <a:cs typeface="Open Sauce Bold"/>
                <a:sym typeface="Open Sauce Bold"/>
              </a:rPr>
              <a:t>Enhanced User Experience</a:t>
            </a:r>
          </a:p>
        </p:txBody>
      </p:sp>
      <p:sp>
        <p:nvSpPr>
          <p:cNvPr name="TextBox 33" id="33"/>
          <p:cNvSpPr txBox="true"/>
          <p:nvPr/>
        </p:nvSpPr>
        <p:spPr>
          <a:xfrm rot="0">
            <a:off x="12756450" y="3375669"/>
            <a:ext cx="2732632" cy="797137"/>
          </a:xfrm>
          <a:prstGeom prst="rect">
            <a:avLst/>
          </a:prstGeom>
        </p:spPr>
        <p:txBody>
          <a:bodyPr anchor="t" rtlCol="false" tIns="0" lIns="0" bIns="0" rIns="0">
            <a:spAutoFit/>
          </a:bodyPr>
          <a:lstStyle/>
          <a:p>
            <a:pPr algn="l" marL="0" indent="0" lvl="1">
              <a:lnSpc>
                <a:spcPts val="3231"/>
              </a:lnSpc>
              <a:spcBef>
                <a:spcPct val="0"/>
              </a:spcBef>
            </a:pPr>
            <a:r>
              <a:rPr lang="en-US" b="true" sz="2341" spc="229">
                <a:solidFill>
                  <a:srgbClr val="231F20"/>
                </a:solidFill>
                <a:latin typeface="Open Sauce Bold"/>
                <a:ea typeface="Open Sauce Bold"/>
                <a:cs typeface="Open Sauce Bold"/>
                <a:sym typeface="Open Sauce Bold"/>
              </a:rPr>
              <a:t>Touchscreen Feedback</a:t>
            </a:r>
          </a:p>
        </p:txBody>
      </p:sp>
      <p:sp>
        <p:nvSpPr>
          <p:cNvPr name="TextBox 34" id="34"/>
          <p:cNvSpPr txBox="true"/>
          <p:nvPr/>
        </p:nvSpPr>
        <p:spPr>
          <a:xfrm rot="0">
            <a:off x="14431309" y="1543858"/>
            <a:ext cx="2732632" cy="797137"/>
          </a:xfrm>
          <a:prstGeom prst="rect">
            <a:avLst/>
          </a:prstGeom>
        </p:spPr>
        <p:txBody>
          <a:bodyPr anchor="t" rtlCol="false" tIns="0" lIns="0" bIns="0" rIns="0">
            <a:spAutoFit/>
          </a:bodyPr>
          <a:lstStyle/>
          <a:p>
            <a:pPr algn="l" marL="0" indent="0" lvl="1">
              <a:lnSpc>
                <a:spcPts val="3231"/>
              </a:lnSpc>
              <a:spcBef>
                <a:spcPct val="0"/>
              </a:spcBef>
            </a:pPr>
            <a:r>
              <a:rPr lang="en-US" b="true" sz="2341" spc="229">
                <a:solidFill>
                  <a:srgbClr val="231F20"/>
                </a:solidFill>
                <a:latin typeface="Open Sauce Bold"/>
                <a:ea typeface="Open Sauce Bold"/>
                <a:cs typeface="Open Sauce Bold"/>
                <a:sym typeface="Open Sauce Bold"/>
              </a:rPr>
              <a:t>FlushLock System</a:t>
            </a:r>
          </a:p>
        </p:txBody>
      </p:sp>
      <p:sp>
        <p:nvSpPr>
          <p:cNvPr name="TextBox 35" id="35"/>
          <p:cNvSpPr txBox="true"/>
          <p:nvPr/>
        </p:nvSpPr>
        <p:spPr>
          <a:xfrm rot="0">
            <a:off x="2178433" y="4859913"/>
            <a:ext cx="5488313" cy="837418"/>
          </a:xfrm>
          <a:prstGeom prst="rect">
            <a:avLst/>
          </a:prstGeom>
        </p:spPr>
        <p:txBody>
          <a:bodyPr anchor="t" rtlCol="false" tIns="0" lIns="0" bIns="0" rIns="0">
            <a:spAutoFit/>
          </a:bodyPr>
          <a:lstStyle/>
          <a:p>
            <a:pPr algn="l">
              <a:lnSpc>
                <a:spcPts val="5628"/>
              </a:lnSpc>
            </a:pPr>
            <a:r>
              <a:rPr lang="en-US" sz="5684" spc="198">
                <a:solidFill>
                  <a:srgbClr val="040506"/>
                </a:solidFill>
                <a:latin typeface="Codec Pro ExtraBold"/>
                <a:ea typeface="Codec Pro ExtraBold"/>
                <a:cs typeface="Codec Pro ExtraBold"/>
                <a:sym typeface="Codec Pro ExtraBold"/>
              </a:rPr>
              <a:t>Overview</a:t>
            </a:r>
          </a:p>
        </p:txBody>
      </p:sp>
      <p:sp>
        <p:nvSpPr>
          <p:cNvPr name="TextBox 36" id="36"/>
          <p:cNvSpPr txBox="true"/>
          <p:nvPr/>
        </p:nvSpPr>
        <p:spPr>
          <a:xfrm rot="0">
            <a:off x="875288" y="5731847"/>
            <a:ext cx="5191414" cy="1872362"/>
          </a:xfrm>
          <a:prstGeom prst="rect">
            <a:avLst/>
          </a:prstGeom>
        </p:spPr>
        <p:txBody>
          <a:bodyPr anchor="t" rtlCol="false" tIns="0" lIns="0" bIns="0" rIns="0">
            <a:spAutoFit/>
          </a:bodyPr>
          <a:lstStyle/>
          <a:p>
            <a:pPr algn="l">
              <a:lnSpc>
                <a:spcPts val="2545"/>
              </a:lnSpc>
            </a:pPr>
            <a:r>
              <a:rPr lang="en-US" sz="1844" spc="180">
                <a:solidFill>
                  <a:srgbClr val="231F20"/>
                </a:solidFill>
                <a:latin typeface="Open Sauce"/>
                <a:ea typeface="Open Sauce"/>
                <a:cs typeface="Open Sauce"/>
                <a:sym typeface="Open Sauce"/>
              </a:rPr>
              <a:t>The Smart Bathroom Management System aims to revolutionize the management and user experience of public restroom facilities through the integration of innovative technologies. </a:t>
            </a:r>
          </a:p>
        </p:txBody>
      </p:sp>
      <p:sp>
        <p:nvSpPr>
          <p:cNvPr name="TextBox 37" id="37"/>
          <p:cNvSpPr txBox="true"/>
          <p:nvPr/>
        </p:nvSpPr>
        <p:spPr>
          <a:xfrm rot="0">
            <a:off x="865763" y="7645399"/>
            <a:ext cx="5191414" cy="2186687"/>
          </a:xfrm>
          <a:prstGeom prst="rect">
            <a:avLst/>
          </a:prstGeom>
        </p:spPr>
        <p:txBody>
          <a:bodyPr anchor="t" rtlCol="false" tIns="0" lIns="0" bIns="0" rIns="0">
            <a:spAutoFit/>
          </a:bodyPr>
          <a:lstStyle/>
          <a:p>
            <a:pPr algn="l">
              <a:lnSpc>
                <a:spcPts val="2545"/>
              </a:lnSpc>
            </a:pPr>
            <a:r>
              <a:rPr lang="en-US" sz="1844" spc="180">
                <a:solidFill>
                  <a:srgbClr val="231F20"/>
                </a:solidFill>
                <a:latin typeface="Open Sauce"/>
                <a:ea typeface="Open Sauce"/>
                <a:cs typeface="Open Sauce"/>
                <a:sym typeface="Open Sauce"/>
              </a:rPr>
              <a:t>This system combines the FlushLock, a smart door locking mechanism, with a touchscreen feedback and maintenance reporting system to ensure privacy, security, cleanliness, and efficient maintenance of public bathrooms.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0">
            <a:off x="452784" y="400976"/>
            <a:ext cx="7376308" cy="9460058"/>
          </a:xfrm>
          <a:custGeom>
            <a:avLst/>
            <a:gdLst/>
            <a:ahLst/>
            <a:cxnLst/>
            <a:rect r="r" b="b" t="t" l="l"/>
            <a:pathLst>
              <a:path h="9460058" w="7376308">
                <a:moveTo>
                  <a:pt x="0" y="0"/>
                </a:moveTo>
                <a:lnTo>
                  <a:pt x="7376308" y="0"/>
                </a:lnTo>
                <a:lnTo>
                  <a:pt x="7376308" y="9460058"/>
                </a:lnTo>
                <a:lnTo>
                  <a:pt x="0" y="9460058"/>
                </a:lnTo>
                <a:lnTo>
                  <a:pt x="0" y="0"/>
                </a:lnTo>
                <a:close/>
              </a:path>
            </a:pathLst>
          </a:custGeom>
          <a:blipFill>
            <a:blip r:embed="rId2"/>
            <a:stretch>
              <a:fillRect l="-52176" t="0" r="-40197" b="0"/>
            </a:stretch>
          </a:blipFill>
        </p:spPr>
      </p:sp>
      <p:sp>
        <p:nvSpPr>
          <p:cNvPr name="Freeform 3" id="3"/>
          <p:cNvSpPr/>
          <p:nvPr/>
        </p:nvSpPr>
        <p:spPr>
          <a:xfrm flipH="false" flipV="false" rot="0">
            <a:off x="16384715" y="9009597"/>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882076" y="-205740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8274828" y="1219982"/>
            <a:ext cx="8484517" cy="957087"/>
          </a:xfrm>
          <a:prstGeom prst="rect">
            <a:avLst/>
          </a:prstGeom>
        </p:spPr>
        <p:txBody>
          <a:bodyPr anchor="t" rtlCol="false" tIns="0" lIns="0" bIns="0" rIns="0">
            <a:spAutoFit/>
          </a:bodyPr>
          <a:lstStyle/>
          <a:p>
            <a:pPr algn="l">
              <a:lnSpc>
                <a:spcPts val="6405"/>
              </a:lnSpc>
            </a:pPr>
            <a:r>
              <a:rPr lang="en-US" sz="6470" spc="226">
                <a:solidFill>
                  <a:srgbClr val="040506"/>
                </a:solidFill>
                <a:latin typeface="Codec Pro ExtraBold"/>
                <a:ea typeface="Codec Pro ExtraBold"/>
                <a:cs typeface="Codec Pro ExtraBold"/>
                <a:sym typeface="Codec Pro ExtraBold"/>
              </a:rPr>
              <a:t>Problem Statement</a:t>
            </a:r>
          </a:p>
        </p:txBody>
      </p:sp>
      <p:sp>
        <p:nvSpPr>
          <p:cNvPr name="TextBox 6" id="6"/>
          <p:cNvSpPr txBox="true"/>
          <p:nvPr/>
        </p:nvSpPr>
        <p:spPr>
          <a:xfrm rot="0">
            <a:off x="8274828" y="2472967"/>
            <a:ext cx="8984472" cy="6990335"/>
          </a:xfrm>
          <a:prstGeom prst="rect">
            <a:avLst/>
          </a:prstGeom>
        </p:spPr>
        <p:txBody>
          <a:bodyPr anchor="t" rtlCol="false" tIns="0" lIns="0" bIns="0" rIns="0">
            <a:spAutoFit/>
          </a:bodyPr>
          <a:lstStyle/>
          <a:p>
            <a:pPr algn="l" marL="549332" indent="-274666" lvl="1">
              <a:lnSpc>
                <a:spcPts val="3511"/>
              </a:lnSpc>
              <a:buFont typeface="Arial"/>
              <a:buChar char="•"/>
            </a:pPr>
            <a:r>
              <a:rPr lang="en-US" sz="2544" spc="249">
                <a:solidFill>
                  <a:srgbClr val="231F20"/>
                </a:solidFill>
                <a:latin typeface="Open Sauce"/>
                <a:ea typeface="Open Sauce"/>
                <a:cs typeface="Open Sauce"/>
                <a:sym typeface="Open Sauce"/>
              </a:rPr>
              <a:t>In many public and shared-use bathrooms, ensuring hygienic practices can be challenging.</a:t>
            </a:r>
            <a:r>
              <a:rPr lang="en-US" sz="2544" spc="249">
                <a:solidFill>
                  <a:srgbClr val="231F20"/>
                </a:solidFill>
                <a:latin typeface="Open Sauce"/>
                <a:ea typeface="Open Sauce"/>
                <a:cs typeface="Open Sauce"/>
                <a:sym typeface="Open Sauce"/>
              </a:rPr>
              <a:t>This is mainly due to individuals neglecting or forgetting to flush the toilet.</a:t>
            </a:r>
          </a:p>
          <a:p>
            <a:pPr algn="l" marL="549332" indent="-274666" lvl="1">
              <a:lnSpc>
                <a:spcPts val="3511"/>
              </a:lnSpc>
              <a:buFont typeface="Arial"/>
              <a:buChar char="•"/>
            </a:pPr>
            <a:r>
              <a:rPr lang="en-US" sz="2544" spc="249">
                <a:solidFill>
                  <a:srgbClr val="231F20"/>
                </a:solidFill>
                <a:latin typeface="Open Sauce"/>
                <a:ea typeface="Open Sauce"/>
                <a:cs typeface="Open Sauce"/>
                <a:sym typeface="Open Sauce"/>
              </a:rPr>
              <a:t>Additionally, water wastage due to individuals leaving without flushing is a common concern. </a:t>
            </a:r>
          </a:p>
          <a:p>
            <a:pPr algn="l" marL="549332" indent="-274666" lvl="1">
              <a:lnSpc>
                <a:spcPts val="3511"/>
              </a:lnSpc>
              <a:buFont typeface="Arial"/>
              <a:buChar char="•"/>
            </a:pPr>
            <a:r>
              <a:rPr lang="en-US" sz="2544" spc="249">
                <a:solidFill>
                  <a:srgbClr val="231F20"/>
                </a:solidFill>
                <a:latin typeface="Open Sauce"/>
                <a:ea typeface="Open Sauce"/>
                <a:cs typeface="Open Sauce"/>
                <a:sym typeface="Open Sauce"/>
              </a:rPr>
              <a:t>Another subsequent issue due to the neglegence is the air quality in and around the washrooms that my develop into a health hazard. </a:t>
            </a:r>
          </a:p>
          <a:p>
            <a:pPr algn="l" marL="549332" indent="-274666" lvl="1">
              <a:lnSpc>
                <a:spcPts val="3511"/>
              </a:lnSpc>
              <a:buFont typeface="Arial"/>
              <a:buChar char="•"/>
            </a:pPr>
            <a:r>
              <a:rPr lang="en-US" sz="2544" spc="249">
                <a:solidFill>
                  <a:srgbClr val="231F20"/>
                </a:solidFill>
                <a:latin typeface="Open Sauce"/>
                <a:ea typeface="Open Sauce"/>
                <a:cs typeface="Open Sauce"/>
                <a:sym typeface="Open Sauce"/>
              </a:rPr>
              <a:t>The aim of this project is to design and implement a solution that addresses the above issues effectively. The solution and the methods are explained in the upcoming slides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8760898" y="248864"/>
            <a:ext cx="1720101" cy="2064402"/>
            <a:chOff x="0" y="0"/>
            <a:chExt cx="2293468" cy="2752536"/>
          </a:xfrm>
        </p:grpSpPr>
        <p:grpSp>
          <p:nvGrpSpPr>
            <p:cNvPr name="Group 4" id="4"/>
            <p:cNvGrpSpPr/>
            <p:nvPr/>
          </p:nvGrpSpPr>
          <p:grpSpPr>
            <a:xfrm rot="0">
              <a:off x="0" y="0"/>
              <a:ext cx="2293468" cy="2752536"/>
              <a:chOff x="0" y="0"/>
              <a:chExt cx="2656504" cy="3188238"/>
            </a:xfrm>
          </p:grpSpPr>
          <p:sp>
            <p:nvSpPr>
              <p:cNvPr name="Freeform 5" id="5"/>
              <p:cNvSpPr/>
              <p:nvPr/>
            </p:nvSpPr>
            <p:spPr>
              <a:xfrm flipH="false" flipV="false" rot="0">
                <a:off x="0" y="0"/>
                <a:ext cx="2656586" cy="3188208"/>
              </a:xfrm>
              <a:custGeom>
                <a:avLst/>
                <a:gdLst/>
                <a:ahLst/>
                <a:cxnLst/>
                <a:rect r="r" b="b" t="t" l="l"/>
                <a:pathLst>
                  <a:path h="3188208" w="2656586">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sp>
          <p:nvSpPr>
            <p:cNvPr name="Freeform 6" id="6"/>
            <p:cNvSpPr/>
            <p:nvPr/>
          </p:nvSpPr>
          <p:spPr>
            <a:xfrm flipH="false" flipV="false" rot="0">
              <a:off x="535382" y="297125"/>
              <a:ext cx="1222705" cy="1468314"/>
            </a:xfrm>
            <a:custGeom>
              <a:avLst/>
              <a:gdLst/>
              <a:ahLst/>
              <a:cxnLst/>
              <a:rect r="r" b="b" t="t" l="l"/>
              <a:pathLst>
                <a:path h="1468314" w="1222705">
                  <a:moveTo>
                    <a:pt x="0" y="0"/>
                  </a:moveTo>
                  <a:lnTo>
                    <a:pt x="1222704" y="0"/>
                  </a:lnTo>
                  <a:lnTo>
                    <a:pt x="1222704" y="1468314"/>
                  </a:lnTo>
                  <a:lnTo>
                    <a:pt x="0" y="146831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grpSp>
        <p:nvGrpSpPr>
          <p:cNvPr name="Group 7" id="7"/>
          <p:cNvGrpSpPr/>
          <p:nvPr/>
        </p:nvGrpSpPr>
        <p:grpSpPr>
          <a:xfrm rot="0">
            <a:off x="10804849" y="248864"/>
            <a:ext cx="1720101" cy="2064402"/>
            <a:chOff x="0" y="0"/>
            <a:chExt cx="2293468" cy="2752536"/>
          </a:xfrm>
        </p:grpSpPr>
        <p:grpSp>
          <p:nvGrpSpPr>
            <p:cNvPr name="Group 8" id="8"/>
            <p:cNvGrpSpPr/>
            <p:nvPr/>
          </p:nvGrpSpPr>
          <p:grpSpPr>
            <a:xfrm rot="0">
              <a:off x="0" y="0"/>
              <a:ext cx="2293468" cy="2752536"/>
              <a:chOff x="0" y="0"/>
              <a:chExt cx="2656504" cy="3188238"/>
            </a:xfrm>
          </p:grpSpPr>
          <p:sp>
            <p:nvSpPr>
              <p:cNvPr name="Freeform 9" id="9"/>
              <p:cNvSpPr/>
              <p:nvPr/>
            </p:nvSpPr>
            <p:spPr>
              <a:xfrm flipH="false" flipV="false" rot="0">
                <a:off x="0" y="0"/>
                <a:ext cx="2656586" cy="3188208"/>
              </a:xfrm>
              <a:custGeom>
                <a:avLst/>
                <a:gdLst/>
                <a:ahLst/>
                <a:cxnLst/>
                <a:rect r="r" b="b" t="t" l="l"/>
                <a:pathLst>
                  <a:path h="3188208" w="2656586">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sp>
          <p:nvSpPr>
            <p:cNvPr name="Freeform 10" id="10"/>
            <p:cNvSpPr/>
            <p:nvPr/>
          </p:nvSpPr>
          <p:spPr>
            <a:xfrm flipH="false" flipV="false" rot="0">
              <a:off x="419327" y="452095"/>
              <a:ext cx="1299466" cy="1318647"/>
            </a:xfrm>
            <a:custGeom>
              <a:avLst/>
              <a:gdLst/>
              <a:ahLst/>
              <a:cxnLst/>
              <a:rect r="r" b="b" t="t" l="l"/>
              <a:pathLst>
                <a:path h="1318647" w="1299466">
                  <a:moveTo>
                    <a:pt x="0" y="0"/>
                  </a:moveTo>
                  <a:lnTo>
                    <a:pt x="1299466" y="0"/>
                  </a:lnTo>
                  <a:lnTo>
                    <a:pt x="1299466" y="1318646"/>
                  </a:lnTo>
                  <a:lnTo>
                    <a:pt x="0" y="131864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grpSp>
        <p:nvGrpSpPr>
          <p:cNvPr name="Group 11" id="11"/>
          <p:cNvGrpSpPr/>
          <p:nvPr/>
        </p:nvGrpSpPr>
        <p:grpSpPr>
          <a:xfrm rot="0">
            <a:off x="12848800" y="248864"/>
            <a:ext cx="1720101" cy="2064402"/>
            <a:chOff x="0" y="0"/>
            <a:chExt cx="2293468" cy="2752536"/>
          </a:xfrm>
        </p:grpSpPr>
        <p:grpSp>
          <p:nvGrpSpPr>
            <p:cNvPr name="Group 12" id="12"/>
            <p:cNvGrpSpPr/>
            <p:nvPr/>
          </p:nvGrpSpPr>
          <p:grpSpPr>
            <a:xfrm rot="0">
              <a:off x="0" y="0"/>
              <a:ext cx="2293468" cy="2752536"/>
              <a:chOff x="0" y="0"/>
              <a:chExt cx="2656504" cy="3188238"/>
            </a:xfrm>
          </p:grpSpPr>
          <p:sp>
            <p:nvSpPr>
              <p:cNvPr name="Freeform 13" id="13"/>
              <p:cNvSpPr/>
              <p:nvPr/>
            </p:nvSpPr>
            <p:spPr>
              <a:xfrm flipH="false" flipV="false" rot="0">
                <a:off x="0" y="0"/>
                <a:ext cx="2656586" cy="3188208"/>
              </a:xfrm>
              <a:custGeom>
                <a:avLst/>
                <a:gdLst/>
                <a:ahLst/>
                <a:cxnLst/>
                <a:rect r="r" b="b" t="t" l="l"/>
                <a:pathLst>
                  <a:path h="3188208" w="2656586">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sp>
          <p:nvSpPr>
            <p:cNvPr name="Freeform 14" id="14"/>
            <p:cNvSpPr/>
            <p:nvPr/>
          </p:nvSpPr>
          <p:spPr>
            <a:xfrm flipH="false" flipV="false" rot="0">
              <a:off x="539221" y="573388"/>
              <a:ext cx="1215027" cy="1197354"/>
            </a:xfrm>
            <a:custGeom>
              <a:avLst/>
              <a:gdLst/>
              <a:ahLst/>
              <a:cxnLst/>
              <a:rect r="r" b="b" t="t" l="l"/>
              <a:pathLst>
                <a:path h="1197354" w="1215027">
                  <a:moveTo>
                    <a:pt x="0" y="0"/>
                  </a:moveTo>
                  <a:lnTo>
                    <a:pt x="1215026" y="0"/>
                  </a:lnTo>
                  <a:lnTo>
                    <a:pt x="1215026" y="1197353"/>
                  </a:lnTo>
                  <a:lnTo>
                    <a:pt x="0" y="119735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grpSp>
        <p:nvGrpSpPr>
          <p:cNvPr name="Group 15" id="15"/>
          <p:cNvGrpSpPr/>
          <p:nvPr/>
        </p:nvGrpSpPr>
        <p:grpSpPr>
          <a:xfrm rot="0">
            <a:off x="15148800" y="248864"/>
            <a:ext cx="1720101" cy="2064402"/>
            <a:chOff x="0" y="0"/>
            <a:chExt cx="2293468" cy="2752536"/>
          </a:xfrm>
        </p:grpSpPr>
        <p:grpSp>
          <p:nvGrpSpPr>
            <p:cNvPr name="Group 16" id="16"/>
            <p:cNvGrpSpPr/>
            <p:nvPr/>
          </p:nvGrpSpPr>
          <p:grpSpPr>
            <a:xfrm rot="0">
              <a:off x="0" y="0"/>
              <a:ext cx="2293468" cy="2752536"/>
              <a:chOff x="0" y="0"/>
              <a:chExt cx="2656504" cy="3188238"/>
            </a:xfrm>
          </p:grpSpPr>
          <p:sp>
            <p:nvSpPr>
              <p:cNvPr name="Freeform 17" id="17"/>
              <p:cNvSpPr/>
              <p:nvPr/>
            </p:nvSpPr>
            <p:spPr>
              <a:xfrm flipH="false" flipV="false" rot="0">
                <a:off x="0" y="0"/>
                <a:ext cx="2656586" cy="3188208"/>
              </a:xfrm>
              <a:custGeom>
                <a:avLst/>
                <a:gdLst/>
                <a:ahLst/>
                <a:cxnLst/>
                <a:rect r="r" b="b" t="t" l="l"/>
                <a:pathLst>
                  <a:path h="3188208" w="2656586">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1C5739"/>
              </a:solidFill>
            </p:spPr>
          </p:sp>
        </p:grpSp>
        <p:sp>
          <p:nvSpPr>
            <p:cNvPr name="Freeform 18" id="18"/>
            <p:cNvSpPr/>
            <p:nvPr/>
          </p:nvSpPr>
          <p:spPr>
            <a:xfrm flipH="false" flipV="false" rot="0">
              <a:off x="541834" y="452095"/>
              <a:ext cx="1172397" cy="1318647"/>
            </a:xfrm>
            <a:custGeom>
              <a:avLst/>
              <a:gdLst/>
              <a:ahLst/>
              <a:cxnLst/>
              <a:rect r="r" b="b" t="t" l="l"/>
              <a:pathLst>
                <a:path h="1318647" w="1172397">
                  <a:moveTo>
                    <a:pt x="0" y="0"/>
                  </a:moveTo>
                  <a:lnTo>
                    <a:pt x="1172397" y="0"/>
                  </a:lnTo>
                  <a:lnTo>
                    <a:pt x="1172397" y="1318646"/>
                  </a:lnTo>
                  <a:lnTo>
                    <a:pt x="0" y="131864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sp>
        <p:nvSpPr>
          <p:cNvPr name="TextBox 19" id="19"/>
          <p:cNvSpPr txBox="true"/>
          <p:nvPr/>
        </p:nvSpPr>
        <p:spPr>
          <a:xfrm rot="0">
            <a:off x="1920983" y="1442980"/>
            <a:ext cx="4290470" cy="870286"/>
          </a:xfrm>
          <a:prstGeom prst="rect">
            <a:avLst/>
          </a:prstGeom>
        </p:spPr>
        <p:txBody>
          <a:bodyPr anchor="t" rtlCol="false" tIns="0" lIns="0" bIns="0" rIns="0">
            <a:spAutoFit/>
          </a:bodyPr>
          <a:lstStyle/>
          <a:p>
            <a:pPr algn="l" marL="0" indent="0" lvl="0">
              <a:lnSpc>
                <a:spcPts val="5862"/>
              </a:lnSpc>
              <a:spcBef>
                <a:spcPct val="0"/>
              </a:spcBef>
            </a:pPr>
            <a:r>
              <a:rPr lang="en-US" sz="5921" spc="207">
                <a:solidFill>
                  <a:srgbClr val="040506"/>
                </a:solidFill>
                <a:latin typeface="Codec Pro ExtraBold"/>
                <a:ea typeface="Codec Pro ExtraBold"/>
                <a:cs typeface="Codec Pro ExtraBold"/>
                <a:sym typeface="Codec Pro ExtraBold"/>
              </a:rPr>
              <a:t>Solutions</a:t>
            </a:r>
          </a:p>
        </p:txBody>
      </p:sp>
      <p:sp>
        <p:nvSpPr>
          <p:cNvPr name="TextBox 20" id="20"/>
          <p:cNvSpPr txBox="true"/>
          <p:nvPr/>
        </p:nvSpPr>
        <p:spPr>
          <a:xfrm rot="0">
            <a:off x="1339991" y="2864544"/>
            <a:ext cx="14841814" cy="6776432"/>
          </a:xfrm>
          <a:prstGeom prst="rect">
            <a:avLst/>
          </a:prstGeom>
        </p:spPr>
        <p:txBody>
          <a:bodyPr anchor="t" rtlCol="false" tIns="0" lIns="0" bIns="0" rIns="0">
            <a:spAutoFit/>
          </a:bodyPr>
          <a:lstStyle/>
          <a:p>
            <a:pPr algn="l">
              <a:lnSpc>
                <a:spcPts val="3199"/>
              </a:lnSpc>
            </a:pPr>
            <a:r>
              <a:rPr lang="en-US" sz="2318" spc="227" b="true">
                <a:solidFill>
                  <a:srgbClr val="397D5A"/>
                </a:solidFill>
                <a:latin typeface="Open Sauce Bold"/>
                <a:ea typeface="Open Sauce Bold"/>
                <a:cs typeface="Open Sauce Bold"/>
                <a:sym typeface="Open Sauce Bold"/>
              </a:rPr>
              <a:t>Since this project tackles the challenges of hygiene, water waste, and air quality in public and shared restrooms. The solution that we have come up with lies in a sensor-controlled exit system.</a:t>
            </a:r>
          </a:p>
          <a:p>
            <a:pPr algn="l">
              <a:lnSpc>
                <a:spcPts val="3199"/>
              </a:lnSpc>
            </a:pPr>
          </a:p>
          <a:p>
            <a:pPr algn="l" marL="500491" indent="-250245" lvl="1">
              <a:lnSpc>
                <a:spcPts val="3199"/>
              </a:lnSpc>
              <a:buFont typeface="Arial"/>
              <a:buChar char="•"/>
            </a:pPr>
            <a:r>
              <a:rPr lang="en-US" b="true" sz="2318" spc="227">
                <a:solidFill>
                  <a:srgbClr val="000000"/>
                </a:solidFill>
                <a:latin typeface="Open Sauce Bold"/>
                <a:ea typeface="Open Sauce Bold"/>
                <a:cs typeface="Open Sauce Bold"/>
                <a:sym typeface="Open Sauce Bold"/>
              </a:rPr>
              <a:t>Sensor Integration:</a:t>
            </a:r>
            <a:r>
              <a:rPr lang="en-US" b="true" sz="2318" spc="227">
                <a:solidFill>
                  <a:srgbClr val="397D5A"/>
                </a:solidFill>
                <a:latin typeface="Open Sauce Bold"/>
                <a:ea typeface="Open Sauce Bold"/>
                <a:cs typeface="Open Sauce Bold"/>
                <a:sym typeface="Open Sauce Bold"/>
              </a:rPr>
              <a:t> A sensor will be installed within the toilet flush mechanism. This sensor could utilize weight or pressure detection to confirm toilet usage.</a:t>
            </a:r>
          </a:p>
          <a:p>
            <a:pPr algn="l" marL="500491" indent="-250245" lvl="1">
              <a:lnSpc>
                <a:spcPts val="3199"/>
              </a:lnSpc>
              <a:buFont typeface="Arial"/>
              <a:buChar char="•"/>
            </a:pPr>
            <a:r>
              <a:rPr lang="en-US" b="true" sz="2318" spc="227">
                <a:solidFill>
                  <a:srgbClr val="000000"/>
                </a:solidFill>
                <a:latin typeface="Open Sauce Bold"/>
                <a:ea typeface="Open Sauce Bold"/>
                <a:cs typeface="Open Sauce Bold"/>
                <a:sym typeface="Open Sauce Bold"/>
              </a:rPr>
              <a:t>Smart Lock Integration:</a:t>
            </a:r>
            <a:r>
              <a:rPr lang="en-US" b="true" sz="2318" spc="227">
                <a:solidFill>
                  <a:srgbClr val="397D5A"/>
                </a:solidFill>
                <a:latin typeface="Open Sauce Bold"/>
                <a:ea typeface="Open Sauce Bold"/>
                <a:cs typeface="Open Sauce Bold"/>
                <a:sym typeface="Open Sauce Bold"/>
              </a:rPr>
              <a:t> Existing restroom door locks will be replaced with electronic locks programmed to receive signals from the toilet sensor. This sensor is activated only when the flush is used.</a:t>
            </a:r>
          </a:p>
          <a:p>
            <a:pPr algn="l" marL="500491" indent="-250245" lvl="1">
              <a:lnSpc>
                <a:spcPts val="3199"/>
              </a:lnSpc>
              <a:buFont typeface="Arial"/>
              <a:buChar char="•"/>
            </a:pPr>
            <a:r>
              <a:rPr lang="en-US" b="true" sz="2318" spc="227">
                <a:solidFill>
                  <a:srgbClr val="000000"/>
                </a:solidFill>
                <a:latin typeface="Open Sauce Bold"/>
                <a:ea typeface="Open Sauce Bold"/>
                <a:cs typeface="Open Sauce Bold"/>
                <a:sym typeface="Open Sauce Bold"/>
              </a:rPr>
              <a:t>Functionality:</a:t>
            </a:r>
            <a:r>
              <a:rPr lang="en-US" b="true" sz="2318" spc="227">
                <a:solidFill>
                  <a:srgbClr val="397D5A"/>
                </a:solidFill>
                <a:latin typeface="Open Sauce Bold"/>
                <a:ea typeface="Open Sauce Bold"/>
                <a:cs typeface="Open Sauce Bold"/>
                <a:sym typeface="Open Sauce Bold"/>
              </a:rPr>
              <a:t> Upon completion of a flush cycle, the sensor transmits a signal to the electronic lock, unlocking the restroom door for user exit.</a:t>
            </a:r>
          </a:p>
          <a:p>
            <a:pPr algn="l">
              <a:lnSpc>
                <a:spcPts val="3199"/>
              </a:lnSpc>
            </a:pPr>
          </a:p>
          <a:p>
            <a:pPr algn="l">
              <a:lnSpc>
                <a:spcPts val="3199"/>
              </a:lnSpc>
            </a:pPr>
            <a:r>
              <a:rPr lang="en-US" sz="2318" spc="227" b="true">
                <a:solidFill>
                  <a:srgbClr val="397D5A"/>
                </a:solidFill>
                <a:latin typeface="Open Sauce Bold"/>
                <a:ea typeface="Open Sauce Bold"/>
                <a:cs typeface="Open Sauce Bold"/>
                <a:sym typeface="Open Sauce Bold"/>
              </a:rPr>
              <a:t>This system promotes hygiene by ensuring proper waste disposal, reduces water waste by discouraging unfinished uses, and improves air quality by minimizing neglected restroom conditions. The next slides will delve deeper into the implementation methods for this innovative solution.</a:t>
            </a:r>
          </a:p>
          <a:p>
            <a:pPr algn="l" marL="0" indent="0" lvl="0">
              <a:lnSpc>
                <a:spcPts val="3199"/>
              </a:lnSpc>
              <a:spcBef>
                <a:spcPct val="0"/>
              </a:spcBef>
            </a:pPr>
          </a:p>
        </p:txBody>
      </p:sp>
      <p:sp>
        <p:nvSpPr>
          <p:cNvPr name="Freeform 21" id="21"/>
          <p:cNvSpPr/>
          <p:nvPr/>
        </p:nvSpPr>
        <p:spPr>
          <a:xfrm flipH="false" flipV="false" rot="-10800000">
            <a:off x="-305814" y="-323115"/>
            <a:ext cx="8744064" cy="2511931"/>
          </a:xfrm>
          <a:custGeom>
            <a:avLst/>
            <a:gdLst/>
            <a:ahLst/>
            <a:cxnLst/>
            <a:rect r="r" b="b" t="t" l="l"/>
            <a:pathLst>
              <a:path h="2511931" w="8744064">
                <a:moveTo>
                  <a:pt x="0" y="0"/>
                </a:moveTo>
                <a:lnTo>
                  <a:pt x="8744064" y="0"/>
                </a:lnTo>
                <a:lnTo>
                  <a:pt x="8744064" y="2511931"/>
                </a:lnTo>
                <a:lnTo>
                  <a:pt x="0" y="2511931"/>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259773" y="0"/>
            <a:ext cx="9580418" cy="11398827"/>
            <a:chOff x="0" y="0"/>
            <a:chExt cx="2523238" cy="3002160"/>
          </a:xfrm>
        </p:grpSpPr>
        <p:sp>
          <p:nvSpPr>
            <p:cNvPr name="Freeform 3" id="3"/>
            <p:cNvSpPr/>
            <p:nvPr/>
          </p:nvSpPr>
          <p:spPr>
            <a:xfrm flipH="false" flipV="false" rot="0">
              <a:off x="0" y="0"/>
              <a:ext cx="2523238" cy="3002160"/>
            </a:xfrm>
            <a:custGeom>
              <a:avLst/>
              <a:gdLst/>
              <a:ahLst/>
              <a:cxnLst/>
              <a:rect r="r" b="b" t="t" l="l"/>
              <a:pathLst>
                <a:path h="3002160" w="2523238">
                  <a:moveTo>
                    <a:pt x="0" y="0"/>
                  </a:moveTo>
                  <a:lnTo>
                    <a:pt x="2523238" y="0"/>
                  </a:lnTo>
                  <a:lnTo>
                    <a:pt x="2523238" y="3002160"/>
                  </a:lnTo>
                  <a:lnTo>
                    <a:pt x="0" y="3002160"/>
                  </a:lnTo>
                  <a:close/>
                </a:path>
              </a:pathLst>
            </a:custGeom>
            <a:solidFill>
              <a:srgbClr val="1A401F"/>
            </a:solidFill>
          </p:spPr>
        </p:sp>
        <p:sp>
          <p:nvSpPr>
            <p:cNvPr name="TextBox 4" id="4"/>
            <p:cNvSpPr txBox="true"/>
            <p:nvPr/>
          </p:nvSpPr>
          <p:spPr>
            <a:xfrm>
              <a:off x="0" y="-47625"/>
              <a:ext cx="2523238" cy="304978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522268" y="2613314"/>
            <a:ext cx="2072986" cy="2072986"/>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522268" y="5133975"/>
            <a:ext cx="2072986" cy="2072986"/>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522268" y="7654636"/>
            <a:ext cx="2072986" cy="2072986"/>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3" id="13"/>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9933785" y="2613314"/>
            <a:ext cx="2072986" cy="2072986"/>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name="TextBox 16" id="16"/>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9933785" y="5172075"/>
            <a:ext cx="2072986" cy="2072986"/>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name="TextBox 19" id="19"/>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9933785" y="7654636"/>
            <a:ext cx="2072986" cy="2072986"/>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401F"/>
            </a:solidFill>
          </p:spPr>
        </p:sp>
        <p:sp>
          <p:nvSpPr>
            <p:cNvPr name="TextBox 22" id="22"/>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4627206" y="856277"/>
            <a:ext cx="11962261" cy="1633212"/>
          </a:xfrm>
          <a:prstGeom prst="rect">
            <a:avLst/>
          </a:prstGeom>
        </p:spPr>
        <p:txBody>
          <a:bodyPr anchor="t" rtlCol="false" tIns="0" lIns="0" bIns="0" rIns="0">
            <a:spAutoFit/>
          </a:bodyPr>
          <a:lstStyle/>
          <a:p>
            <a:pPr algn="l">
              <a:lnSpc>
                <a:spcPts val="12174"/>
              </a:lnSpc>
            </a:pPr>
            <a:r>
              <a:rPr lang="en-US" sz="12174">
                <a:solidFill>
                  <a:srgbClr val="FFFFFF"/>
                </a:solidFill>
                <a:latin typeface="Archivo Black"/>
                <a:ea typeface="Archivo Black"/>
                <a:cs typeface="Archivo Black"/>
                <a:sym typeface="Archivo Black"/>
              </a:rPr>
              <a:t>SOLU</a:t>
            </a:r>
            <a:r>
              <a:rPr lang="en-US" sz="12174">
                <a:solidFill>
                  <a:srgbClr val="1A401F"/>
                </a:solidFill>
                <a:latin typeface="Archivo Black"/>
                <a:ea typeface="Archivo Black"/>
                <a:cs typeface="Archivo Black"/>
                <a:sym typeface="Archivo Black"/>
              </a:rPr>
              <a:t>TION</a:t>
            </a:r>
          </a:p>
        </p:txBody>
      </p:sp>
      <p:sp>
        <p:nvSpPr>
          <p:cNvPr name="TextBox 24" id="24"/>
          <p:cNvSpPr txBox="true"/>
          <p:nvPr/>
        </p:nvSpPr>
        <p:spPr>
          <a:xfrm rot="0">
            <a:off x="1451442" y="3356011"/>
            <a:ext cx="2214639" cy="670249"/>
          </a:xfrm>
          <a:prstGeom prst="rect">
            <a:avLst/>
          </a:prstGeom>
        </p:spPr>
        <p:txBody>
          <a:bodyPr anchor="t" rtlCol="false" tIns="0" lIns="0" bIns="0" rIns="0">
            <a:spAutoFit/>
          </a:bodyPr>
          <a:lstStyle/>
          <a:p>
            <a:pPr algn="ctr">
              <a:lnSpc>
                <a:spcPts val="5012"/>
              </a:lnSpc>
            </a:pPr>
            <a:r>
              <a:rPr lang="en-US" sz="5012">
                <a:solidFill>
                  <a:srgbClr val="1C5739"/>
                </a:solidFill>
                <a:latin typeface="Archivo Black"/>
                <a:ea typeface="Archivo Black"/>
                <a:cs typeface="Archivo Black"/>
                <a:sym typeface="Archivo Black"/>
              </a:rPr>
              <a:t>1</a:t>
            </a:r>
          </a:p>
        </p:txBody>
      </p:sp>
      <p:sp>
        <p:nvSpPr>
          <p:cNvPr name="TextBox 25" id="25"/>
          <p:cNvSpPr txBox="true"/>
          <p:nvPr/>
        </p:nvSpPr>
        <p:spPr>
          <a:xfrm rot="0">
            <a:off x="3940997" y="3065568"/>
            <a:ext cx="4906787" cy="944880"/>
          </a:xfrm>
          <a:prstGeom prst="rect">
            <a:avLst/>
          </a:prstGeom>
        </p:spPr>
        <p:txBody>
          <a:bodyPr anchor="t" rtlCol="false" tIns="0" lIns="0" bIns="0" rIns="0">
            <a:spAutoFit/>
          </a:bodyPr>
          <a:lstStyle/>
          <a:p>
            <a:pPr algn="l">
              <a:lnSpc>
                <a:spcPts val="3840"/>
              </a:lnSpc>
            </a:pPr>
            <a:r>
              <a:rPr lang="en-US" sz="2400">
                <a:solidFill>
                  <a:srgbClr val="FFFFFF"/>
                </a:solidFill>
                <a:latin typeface="Montserrat Classic"/>
                <a:ea typeface="Montserrat Classic"/>
                <a:cs typeface="Montserrat Classic"/>
                <a:sym typeface="Montserrat Classic"/>
              </a:rPr>
              <a:t>As a person enters the bathroom , he locks it manually </a:t>
            </a:r>
          </a:p>
        </p:txBody>
      </p:sp>
      <p:sp>
        <p:nvSpPr>
          <p:cNvPr name="TextBox 26" id="26"/>
          <p:cNvSpPr txBox="true"/>
          <p:nvPr/>
        </p:nvSpPr>
        <p:spPr>
          <a:xfrm rot="0">
            <a:off x="2315797" y="5876673"/>
            <a:ext cx="2214639" cy="673316"/>
          </a:xfrm>
          <a:prstGeom prst="rect">
            <a:avLst/>
          </a:prstGeom>
        </p:spPr>
        <p:txBody>
          <a:bodyPr anchor="t" rtlCol="false" tIns="0" lIns="0" bIns="0" rIns="0">
            <a:spAutoFit/>
          </a:bodyPr>
          <a:lstStyle/>
          <a:p>
            <a:pPr algn="l">
              <a:lnSpc>
                <a:spcPts val="5012"/>
              </a:lnSpc>
            </a:pPr>
            <a:r>
              <a:rPr lang="en-US" sz="5012">
                <a:solidFill>
                  <a:srgbClr val="1C5739"/>
                </a:solidFill>
                <a:latin typeface="Archivo Black"/>
                <a:ea typeface="Archivo Black"/>
                <a:cs typeface="Archivo Black"/>
                <a:sym typeface="Archivo Black"/>
              </a:rPr>
              <a:t>2</a:t>
            </a:r>
          </a:p>
        </p:txBody>
      </p:sp>
      <p:sp>
        <p:nvSpPr>
          <p:cNvPr name="TextBox 27" id="27"/>
          <p:cNvSpPr txBox="true"/>
          <p:nvPr/>
        </p:nvSpPr>
        <p:spPr>
          <a:xfrm rot="0">
            <a:off x="3940997" y="5445616"/>
            <a:ext cx="4906787" cy="1430655"/>
          </a:xfrm>
          <a:prstGeom prst="rect">
            <a:avLst/>
          </a:prstGeom>
        </p:spPr>
        <p:txBody>
          <a:bodyPr anchor="t" rtlCol="false" tIns="0" lIns="0" bIns="0" rIns="0">
            <a:spAutoFit/>
          </a:bodyPr>
          <a:lstStyle/>
          <a:p>
            <a:pPr algn="l">
              <a:lnSpc>
                <a:spcPts val="3840"/>
              </a:lnSpc>
            </a:pPr>
            <a:r>
              <a:rPr lang="en-US" sz="2400">
                <a:solidFill>
                  <a:srgbClr val="FFFFFF"/>
                </a:solidFill>
                <a:latin typeface="Montserrat Classic"/>
                <a:ea typeface="Montserrat Classic"/>
                <a:cs typeface="Montserrat Classic"/>
                <a:sym typeface="Montserrat Classic"/>
              </a:rPr>
              <a:t>Once the person has used the toilet, he is required to press the flush.</a:t>
            </a:r>
          </a:p>
        </p:txBody>
      </p:sp>
      <p:sp>
        <p:nvSpPr>
          <p:cNvPr name="TextBox 28" id="28"/>
          <p:cNvSpPr txBox="true"/>
          <p:nvPr/>
        </p:nvSpPr>
        <p:spPr>
          <a:xfrm rot="0">
            <a:off x="2315797" y="8397334"/>
            <a:ext cx="2214639" cy="673316"/>
          </a:xfrm>
          <a:prstGeom prst="rect">
            <a:avLst/>
          </a:prstGeom>
        </p:spPr>
        <p:txBody>
          <a:bodyPr anchor="t" rtlCol="false" tIns="0" lIns="0" bIns="0" rIns="0">
            <a:spAutoFit/>
          </a:bodyPr>
          <a:lstStyle/>
          <a:p>
            <a:pPr algn="l">
              <a:lnSpc>
                <a:spcPts val="5012"/>
              </a:lnSpc>
            </a:pPr>
            <a:r>
              <a:rPr lang="en-US" sz="5012">
                <a:solidFill>
                  <a:srgbClr val="1C5739"/>
                </a:solidFill>
                <a:latin typeface="Archivo Black"/>
                <a:ea typeface="Archivo Black"/>
                <a:cs typeface="Archivo Black"/>
                <a:sym typeface="Archivo Black"/>
              </a:rPr>
              <a:t>3</a:t>
            </a:r>
          </a:p>
        </p:txBody>
      </p:sp>
      <p:sp>
        <p:nvSpPr>
          <p:cNvPr name="TextBox 29" id="29"/>
          <p:cNvSpPr txBox="true"/>
          <p:nvPr/>
        </p:nvSpPr>
        <p:spPr>
          <a:xfrm rot="0">
            <a:off x="3940997" y="7928177"/>
            <a:ext cx="4906787" cy="1430655"/>
          </a:xfrm>
          <a:prstGeom prst="rect">
            <a:avLst/>
          </a:prstGeom>
        </p:spPr>
        <p:txBody>
          <a:bodyPr anchor="t" rtlCol="false" tIns="0" lIns="0" bIns="0" rIns="0">
            <a:spAutoFit/>
          </a:bodyPr>
          <a:lstStyle/>
          <a:p>
            <a:pPr algn="l">
              <a:lnSpc>
                <a:spcPts val="3840"/>
              </a:lnSpc>
            </a:pPr>
            <a:r>
              <a:rPr lang="en-US" sz="2400">
                <a:solidFill>
                  <a:srgbClr val="FFFFFF"/>
                </a:solidFill>
                <a:latin typeface="Montserrat Classic"/>
                <a:ea typeface="Montserrat Classic"/>
                <a:cs typeface="Montserrat Classic"/>
                <a:sym typeface="Montserrat Classic"/>
              </a:rPr>
              <a:t>A button has been placed behind the flush, which on pressing, unlocks the door.</a:t>
            </a:r>
          </a:p>
        </p:txBody>
      </p:sp>
      <p:sp>
        <p:nvSpPr>
          <p:cNvPr name="TextBox 30" id="30"/>
          <p:cNvSpPr txBox="true"/>
          <p:nvPr/>
        </p:nvSpPr>
        <p:spPr>
          <a:xfrm rot="0">
            <a:off x="10722637" y="3352944"/>
            <a:ext cx="2214639" cy="673316"/>
          </a:xfrm>
          <a:prstGeom prst="rect">
            <a:avLst/>
          </a:prstGeom>
        </p:spPr>
        <p:txBody>
          <a:bodyPr anchor="t" rtlCol="false" tIns="0" lIns="0" bIns="0" rIns="0">
            <a:spAutoFit/>
          </a:bodyPr>
          <a:lstStyle/>
          <a:p>
            <a:pPr algn="l">
              <a:lnSpc>
                <a:spcPts val="5012"/>
              </a:lnSpc>
            </a:pPr>
            <a:r>
              <a:rPr lang="en-US" sz="5012">
                <a:solidFill>
                  <a:srgbClr val="FFFFFF"/>
                </a:solidFill>
                <a:latin typeface="Archivo Black"/>
                <a:ea typeface="Archivo Black"/>
                <a:cs typeface="Archivo Black"/>
                <a:sym typeface="Archivo Black"/>
              </a:rPr>
              <a:t>4</a:t>
            </a:r>
          </a:p>
        </p:txBody>
      </p:sp>
      <p:sp>
        <p:nvSpPr>
          <p:cNvPr name="TextBox 31" id="31"/>
          <p:cNvSpPr txBox="true"/>
          <p:nvPr/>
        </p:nvSpPr>
        <p:spPr>
          <a:xfrm rot="-60000">
            <a:off x="12364358" y="2579800"/>
            <a:ext cx="4906787" cy="1916430"/>
          </a:xfrm>
          <a:prstGeom prst="rect">
            <a:avLst/>
          </a:prstGeom>
        </p:spPr>
        <p:txBody>
          <a:bodyPr anchor="t" rtlCol="false" tIns="0" lIns="0" bIns="0" rIns="0">
            <a:spAutoFit/>
          </a:bodyPr>
          <a:lstStyle/>
          <a:p>
            <a:pPr algn="l">
              <a:lnSpc>
                <a:spcPts val="3840"/>
              </a:lnSpc>
            </a:pPr>
            <a:r>
              <a:rPr lang="en-US" sz="2400">
                <a:solidFill>
                  <a:srgbClr val="1C5739"/>
                </a:solidFill>
                <a:latin typeface="Montserrat Classic"/>
                <a:ea typeface="Montserrat Classic"/>
                <a:cs typeface="Montserrat Classic"/>
                <a:sym typeface="Montserrat Classic"/>
              </a:rPr>
              <a:t>If, there is no water, or if the toilet is clogged or any other issue, just pressing the flush is sufficient in unlocking the door.</a:t>
            </a:r>
          </a:p>
        </p:txBody>
      </p:sp>
      <p:sp>
        <p:nvSpPr>
          <p:cNvPr name="TextBox 32" id="32"/>
          <p:cNvSpPr txBox="true"/>
          <p:nvPr/>
        </p:nvSpPr>
        <p:spPr>
          <a:xfrm rot="0">
            <a:off x="10722637" y="5914773"/>
            <a:ext cx="2214639" cy="673316"/>
          </a:xfrm>
          <a:prstGeom prst="rect">
            <a:avLst/>
          </a:prstGeom>
        </p:spPr>
        <p:txBody>
          <a:bodyPr anchor="t" rtlCol="false" tIns="0" lIns="0" bIns="0" rIns="0">
            <a:spAutoFit/>
          </a:bodyPr>
          <a:lstStyle/>
          <a:p>
            <a:pPr algn="l">
              <a:lnSpc>
                <a:spcPts val="5012"/>
              </a:lnSpc>
            </a:pPr>
            <a:r>
              <a:rPr lang="en-US" sz="5012">
                <a:solidFill>
                  <a:srgbClr val="FFFFFF"/>
                </a:solidFill>
                <a:latin typeface="Archivo Black"/>
                <a:ea typeface="Archivo Black"/>
                <a:cs typeface="Archivo Black"/>
                <a:sym typeface="Archivo Black"/>
              </a:rPr>
              <a:t>5</a:t>
            </a:r>
          </a:p>
        </p:txBody>
      </p:sp>
      <p:sp>
        <p:nvSpPr>
          <p:cNvPr name="TextBox 33" id="33"/>
          <p:cNvSpPr txBox="true"/>
          <p:nvPr/>
        </p:nvSpPr>
        <p:spPr>
          <a:xfrm rot="0">
            <a:off x="12352513" y="5114925"/>
            <a:ext cx="4906787" cy="1916430"/>
          </a:xfrm>
          <a:prstGeom prst="rect">
            <a:avLst/>
          </a:prstGeom>
        </p:spPr>
        <p:txBody>
          <a:bodyPr anchor="t" rtlCol="false" tIns="0" lIns="0" bIns="0" rIns="0">
            <a:spAutoFit/>
          </a:bodyPr>
          <a:lstStyle/>
          <a:p>
            <a:pPr algn="l">
              <a:lnSpc>
                <a:spcPts val="3840"/>
              </a:lnSpc>
            </a:pPr>
            <a:r>
              <a:rPr lang="en-US" sz="2400">
                <a:solidFill>
                  <a:srgbClr val="1C5739"/>
                </a:solidFill>
                <a:latin typeface="Montserrat Classic"/>
                <a:ea typeface="Montserrat Classic"/>
                <a:cs typeface="Montserrat Classic"/>
                <a:sym typeface="Montserrat Classic"/>
              </a:rPr>
              <a:t>In future, it is planned to install a maintenance display outside the bathroom, which can be used to report any issues.</a:t>
            </a:r>
          </a:p>
        </p:txBody>
      </p:sp>
      <p:sp>
        <p:nvSpPr>
          <p:cNvPr name="TextBox 34" id="34"/>
          <p:cNvSpPr txBox="true"/>
          <p:nvPr/>
        </p:nvSpPr>
        <p:spPr>
          <a:xfrm rot="0">
            <a:off x="10722637" y="8397334"/>
            <a:ext cx="2214639" cy="673316"/>
          </a:xfrm>
          <a:prstGeom prst="rect">
            <a:avLst/>
          </a:prstGeom>
        </p:spPr>
        <p:txBody>
          <a:bodyPr anchor="t" rtlCol="false" tIns="0" lIns="0" bIns="0" rIns="0">
            <a:spAutoFit/>
          </a:bodyPr>
          <a:lstStyle/>
          <a:p>
            <a:pPr algn="l">
              <a:lnSpc>
                <a:spcPts val="5012"/>
              </a:lnSpc>
            </a:pPr>
            <a:r>
              <a:rPr lang="en-US" sz="5012">
                <a:solidFill>
                  <a:srgbClr val="FFFFFF"/>
                </a:solidFill>
                <a:latin typeface="Archivo Black"/>
                <a:ea typeface="Archivo Black"/>
                <a:cs typeface="Archivo Black"/>
                <a:sym typeface="Archivo Black"/>
              </a:rPr>
              <a:t>6</a:t>
            </a:r>
          </a:p>
        </p:txBody>
      </p:sp>
      <p:sp>
        <p:nvSpPr>
          <p:cNvPr name="TextBox 35" id="35"/>
          <p:cNvSpPr txBox="true"/>
          <p:nvPr/>
        </p:nvSpPr>
        <p:spPr>
          <a:xfrm rot="0">
            <a:off x="12352513" y="7602855"/>
            <a:ext cx="4906787" cy="1916430"/>
          </a:xfrm>
          <a:prstGeom prst="rect">
            <a:avLst/>
          </a:prstGeom>
        </p:spPr>
        <p:txBody>
          <a:bodyPr anchor="t" rtlCol="false" tIns="0" lIns="0" bIns="0" rIns="0">
            <a:spAutoFit/>
          </a:bodyPr>
          <a:lstStyle/>
          <a:p>
            <a:pPr algn="l">
              <a:lnSpc>
                <a:spcPts val="3840"/>
              </a:lnSpc>
            </a:pPr>
            <a:r>
              <a:rPr lang="en-US" sz="2400">
                <a:solidFill>
                  <a:srgbClr val="1C5739"/>
                </a:solidFill>
                <a:latin typeface="Montserrat Classic"/>
                <a:ea typeface="Montserrat Classic"/>
                <a:cs typeface="Montserrat Classic"/>
                <a:sym typeface="Montserrat Classic"/>
              </a:rPr>
              <a:t>It is also planned to install an automatic fragrance emitter, which emits when the flush is pressed</a:t>
            </a:r>
          </a:p>
        </p:txBody>
      </p:sp>
      <p:sp>
        <p:nvSpPr>
          <p:cNvPr name="TextBox 36" id="36"/>
          <p:cNvSpPr txBox="true"/>
          <p:nvPr/>
        </p:nvSpPr>
        <p:spPr>
          <a:xfrm rot="0">
            <a:off x="7471732" y="240326"/>
            <a:ext cx="10816268" cy="660401"/>
          </a:xfrm>
          <a:prstGeom prst="rect">
            <a:avLst/>
          </a:prstGeom>
        </p:spPr>
        <p:txBody>
          <a:bodyPr anchor="t" rtlCol="false" tIns="0" lIns="0" bIns="0" rIns="0">
            <a:spAutoFit/>
          </a:bodyPr>
          <a:lstStyle/>
          <a:p>
            <a:pPr algn="l">
              <a:lnSpc>
                <a:spcPts val="5599"/>
              </a:lnSpc>
            </a:pPr>
            <a:r>
              <a:rPr lang="en-US" sz="3499" spc="1343" b="true">
                <a:solidFill>
                  <a:srgbClr val="FFFFFF"/>
                </a:solidFill>
                <a:latin typeface="Montserrat Classic Bold"/>
                <a:ea typeface="Montserrat Classic Bold"/>
                <a:cs typeface="Montserrat Classic Bold"/>
                <a:sym typeface="Montserrat Classic Bold"/>
              </a:rPr>
              <a:t>meth</a:t>
            </a:r>
            <a:r>
              <a:rPr lang="en-US" sz="3499" spc="1343" b="true">
                <a:solidFill>
                  <a:srgbClr val="1C5739"/>
                </a:solidFill>
                <a:latin typeface="Montserrat Classic Bold"/>
                <a:ea typeface="Montserrat Classic Bold"/>
                <a:cs typeface="Montserrat Classic Bold"/>
                <a:sym typeface="Montserrat Classic Bold"/>
              </a:rPr>
              <a:t>od of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0">
            <a:off x="14592495" y="7573922"/>
            <a:ext cx="4687320" cy="4687320"/>
          </a:xfrm>
          <a:custGeom>
            <a:avLst/>
            <a:gdLst/>
            <a:ahLst/>
            <a:cxnLst/>
            <a:rect r="r" b="b" t="t" l="l"/>
            <a:pathLst>
              <a:path h="4687320" w="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6887962" y="5985119"/>
            <a:ext cx="2085109" cy="208510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5" id="5"/>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6" id="6"/>
          <p:cNvSpPr/>
          <p:nvPr/>
        </p:nvSpPr>
        <p:spPr>
          <a:xfrm flipH="false" flipV="false" rot="0">
            <a:off x="-1560220" y="1728186"/>
            <a:ext cx="4687320" cy="4687320"/>
          </a:xfrm>
          <a:custGeom>
            <a:avLst/>
            <a:gdLst/>
            <a:ahLst/>
            <a:cxnLst/>
            <a:rect r="r" b="b" t="t" l="l"/>
            <a:pathLst>
              <a:path h="4687320" w="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1910217" y="-3692303"/>
            <a:ext cx="8637895" cy="8637895"/>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9" id="9"/>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10" id="10"/>
          <p:cNvGrpSpPr/>
          <p:nvPr/>
        </p:nvGrpSpPr>
        <p:grpSpPr>
          <a:xfrm rot="0">
            <a:off x="7461103" y="1342561"/>
            <a:ext cx="1164616" cy="1910409"/>
            <a:chOff x="0" y="0"/>
            <a:chExt cx="1451520" cy="2381040"/>
          </a:xfrm>
        </p:grpSpPr>
        <p:sp>
          <p:nvSpPr>
            <p:cNvPr name="Freeform 11" id="11"/>
            <p:cNvSpPr/>
            <p:nvPr/>
          </p:nvSpPr>
          <p:spPr>
            <a:xfrm flipH="false" flipV="false" rot="0">
              <a:off x="0" y="-19812"/>
              <a:ext cx="1474216" cy="2444877"/>
            </a:xfrm>
            <a:custGeom>
              <a:avLst/>
              <a:gdLst/>
              <a:ahLst/>
              <a:cxnLst/>
              <a:rect r="r" b="b" t="t" l="l"/>
              <a:pathLst>
                <a:path h="2444877" w="1474216">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name="Group 12" id="12"/>
          <p:cNvGrpSpPr/>
          <p:nvPr/>
        </p:nvGrpSpPr>
        <p:grpSpPr>
          <a:xfrm rot="0">
            <a:off x="7601480" y="1995347"/>
            <a:ext cx="325815" cy="605415"/>
            <a:chOff x="0" y="0"/>
            <a:chExt cx="406080" cy="754560"/>
          </a:xfrm>
        </p:grpSpPr>
        <p:sp>
          <p:nvSpPr>
            <p:cNvPr name="Freeform 13" id="13"/>
            <p:cNvSpPr/>
            <p:nvPr/>
          </p:nvSpPr>
          <p:spPr>
            <a:xfrm flipH="false" flipV="false" rot="0">
              <a:off x="0" y="-32385"/>
              <a:ext cx="446659" cy="842137"/>
            </a:xfrm>
            <a:custGeom>
              <a:avLst/>
              <a:gdLst/>
              <a:ahLst/>
              <a:cxnLst/>
              <a:rect r="r" b="b" t="t" l="l"/>
              <a:pathLst>
                <a:path h="842137" w="446659">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name="Group 14" id="14"/>
          <p:cNvGrpSpPr/>
          <p:nvPr/>
        </p:nvGrpSpPr>
        <p:grpSpPr>
          <a:xfrm rot="0">
            <a:off x="7907654" y="1519911"/>
            <a:ext cx="9028500" cy="1537801"/>
            <a:chOff x="0" y="0"/>
            <a:chExt cx="11252681" cy="1916640"/>
          </a:xfrm>
        </p:grpSpPr>
        <p:sp>
          <p:nvSpPr>
            <p:cNvPr name="Freeform 15" id="15"/>
            <p:cNvSpPr/>
            <p:nvPr/>
          </p:nvSpPr>
          <p:spPr>
            <a:xfrm flipH="false" flipV="false" rot="0">
              <a:off x="0" y="0"/>
              <a:ext cx="11309593" cy="1963166"/>
            </a:xfrm>
            <a:custGeom>
              <a:avLst/>
              <a:gdLst/>
              <a:ahLst/>
              <a:cxnLst/>
              <a:rect r="r" b="b" t="t" l="l"/>
              <a:pathLst>
                <a:path h="1963166" w="11309593">
                  <a:moveTo>
                    <a:pt x="9865132" y="0"/>
                  </a:moveTo>
                  <a:lnTo>
                    <a:pt x="0" y="0"/>
                  </a:lnTo>
                  <a:lnTo>
                    <a:pt x="1278465" y="837565"/>
                  </a:lnTo>
                  <a:cubicBezTo>
                    <a:pt x="1338736" y="877062"/>
                    <a:pt x="1369743" y="929386"/>
                    <a:pt x="1369743" y="981583"/>
                  </a:cubicBezTo>
                  <a:cubicBezTo>
                    <a:pt x="1369743" y="1033780"/>
                    <a:pt x="1339705" y="1085596"/>
                    <a:pt x="1278465" y="1125601"/>
                  </a:cubicBezTo>
                  <a:lnTo>
                    <a:pt x="969" y="1963166"/>
                  </a:lnTo>
                  <a:lnTo>
                    <a:pt x="9864358" y="1963166"/>
                  </a:lnTo>
                  <a:lnTo>
                    <a:pt x="11309593" y="981583"/>
                  </a:lnTo>
                  <a:lnTo>
                    <a:pt x="9865132" y="0"/>
                  </a:lnTo>
                  <a:close/>
                </a:path>
              </a:pathLst>
            </a:custGeom>
            <a:solidFill>
              <a:srgbClr val="1C5739"/>
            </a:solidFill>
          </p:spPr>
        </p:sp>
      </p:grpSp>
      <p:grpSp>
        <p:nvGrpSpPr>
          <p:cNvPr name="Group 16" id="16"/>
          <p:cNvGrpSpPr/>
          <p:nvPr/>
        </p:nvGrpSpPr>
        <p:grpSpPr>
          <a:xfrm rot="0">
            <a:off x="10914512" y="3230440"/>
            <a:ext cx="1165193" cy="1910409"/>
            <a:chOff x="0" y="0"/>
            <a:chExt cx="1452240" cy="2381040"/>
          </a:xfrm>
        </p:grpSpPr>
        <p:sp>
          <p:nvSpPr>
            <p:cNvPr name="Freeform 17" id="17"/>
            <p:cNvSpPr/>
            <p:nvPr/>
          </p:nvSpPr>
          <p:spPr>
            <a:xfrm flipH="false" flipV="false" rot="0">
              <a:off x="-19685" y="-19812"/>
              <a:ext cx="1474216" cy="2444877"/>
            </a:xfrm>
            <a:custGeom>
              <a:avLst/>
              <a:gdLst/>
              <a:ahLst/>
              <a:cxnLst/>
              <a:rect r="r" b="b" t="t" l="l"/>
              <a:pathLst>
                <a:path h="2444877" w="1474216">
                  <a:moveTo>
                    <a:pt x="78994" y="1078484"/>
                  </a:moveTo>
                  <a:lnTo>
                    <a:pt x="1078611" y="78994"/>
                  </a:lnTo>
                  <a:cubicBezTo>
                    <a:pt x="1158240" y="0"/>
                    <a:pt x="1287145" y="0"/>
                    <a:pt x="1366774" y="78994"/>
                  </a:cubicBezTo>
                  <a:lnTo>
                    <a:pt x="1474216" y="186436"/>
                  </a:lnTo>
                  <a:lnTo>
                    <a:pt x="582549" y="1078484"/>
                  </a:lnTo>
                  <a:cubicBezTo>
                    <a:pt x="502920" y="1157986"/>
                    <a:pt x="502920" y="1287018"/>
                    <a:pt x="582549" y="1366520"/>
                  </a:cubicBezTo>
                  <a:lnTo>
                    <a:pt x="1474216" y="2257933"/>
                  </a:lnTo>
                  <a:lnTo>
                    <a:pt x="1366774" y="2365375"/>
                  </a:lnTo>
                  <a:cubicBezTo>
                    <a:pt x="1287145" y="2444877"/>
                    <a:pt x="1158240" y="2444877"/>
                    <a:pt x="1078611" y="2365375"/>
                  </a:cubicBezTo>
                  <a:lnTo>
                    <a:pt x="78994" y="1366012"/>
                  </a:lnTo>
                  <a:cubicBezTo>
                    <a:pt x="0" y="1286510"/>
                    <a:pt x="0" y="1158113"/>
                    <a:pt x="78994" y="1078484"/>
                  </a:cubicBezTo>
                  <a:close/>
                </a:path>
              </a:pathLst>
            </a:custGeom>
            <a:solidFill>
              <a:srgbClr val="397D5A"/>
            </a:solidFill>
          </p:spPr>
        </p:sp>
      </p:grpSp>
      <p:grpSp>
        <p:nvGrpSpPr>
          <p:cNvPr name="Group 18" id="18"/>
          <p:cNvGrpSpPr/>
          <p:nvPr/>
        </p:nvGrpSpPr>
        <p:grpSpPr>
          <a:xfrm rot="0">
            <a:off x="11601958" y="3883226"/>
            <a:ext cx="325815" cy="605415"/>
            <a:chOff x="0" y="0"/>
            <a:chExt cx="406080" cy="754560"/>
          </a:xfrm>
        </p:grpSpPr>
        <p:sp>
          <p:nvSpPr>
            <p:cNvPr name="Freeform 19" id="19"/>
            <p:cNvSpPr/>
            <p:nvPr/>
          </p:nvSpPr>
          <p:spPr>
            <a:xfrm flipH="false" flipV="false" rot="0">
              <a:off x="-24257" y="-32385"/>
              <a:ext cx="447294" cy="842264"/>
            </a:xfrm>
            <a:custGeom>
              <a:avLst/>
              <a:gdLst/>
              <a:ahLst/>
              <a:cxnLst/>
              <a:rect r="r" b="b" t="t" l="l"/>
              <a:pathLst>
                <a:path h="842264" w="447294">
                  <a:moveTo>
                    <a:pt x="96901" y="596138"/>
                  </a:moveTo>
                  <a:lnTo>
                    <a:pt x="281940" y="781304"/>
                  </a:lnTo>
                  <a:cubicBezTo>
                    <a:pt x="342900" y="842264"/>
                    <a:pt x="447294" y="799338"/>
                    <a:pt x="447294" y="712851"/>
                  </a:cubicBezTo>
                  <a:lnTo>
                    <a:pt x="447294" y="129413"/>
                  </a:lnTo>
                  <a:cubicBezTo>
                    <a:pt x="447294" y="42926"/>
                    <a:pt x="342900" y="0"/>
                    <a:pt x="281940" y="60960"/>
                  </a:cubicBezTo>
                  <a:lnTo>
                    <a:pt x="96901" y="246126"/>
                  </a:lnTo>
                  <a:cubicBezTo>
                    <a:pt x="0" y="343027"/>
                    <a:pt x="0" y="499237"/>
                    <a:pt x="96901" y="596138"/>
                  </a:cubicBezTo>
                  <a:close/>
                </a:path>
              </a:pathLst>
            </a:custGeom>
            <a:solidFill>
              <a:srgbClr val="397D5A"/>
            </a:solidFill>
          </p:spPr>
        </p:sp>
      </p:grpSp>
      <p:grpSp>
        <p:nvGrpSpPr>
          <p:cNvPr name="Group 20" id="20"/>
          <p:cNvGrpSpPr/>
          <p:nvPr/>
        </p:nvGrpSpPr>
        <p:grpSpPr>
          <a:xfrm rot="0">
            <a:off x="5338436" y="3407790"/>
            <a:ext cx="6250814" cy="1537801"/>
            <a:chOff x="0" y="0"/>
            <a:chExt cx="7790708" cy="1916640"/>
          </a:xfrm>
        </p:grpSpPr>
        <p:sp>
          <p:nvSpPr>
            <p:cNvPr name="Freeform 21" id="21"/>
            <p:cNvSpPr/>
            <p:nvPr/>
          </p:nvSpPr>
          <p:spPr>
            <a:xfrm flipH="false" flipV="false" rot="0">
              <a:off x="0" y="0"/>
              <a:ext cx="7848168" cy="1963166"/>
            </a:xfrm>
            <a:custGeom>
              <a:avLst/>
              <a:gdLst/>
              <a:ahLst/>
              <a:cxnLst/>
              <a:rect r="r" b="b" t="t" l="l"/>
              <a:pathLst>
                <a:path h="1963166" w="7848168">
                  <a:moveTo>
                    <a:pt x="1021324" y="1963166"/>
                  </a:moveTo>
                  <a:lnTo>
                    <a:pt x="7848168" y="1963166"/>
                  </a:lnTo>
                  <a:lnTo>
                    <a:pt x="6966197" y="1125601"/>
                  </a:lnTo>
                  <a:cubicBezTo>
                    <a:pt x="6924486" y="1086104"/>
                    <a:pt x="6903027" y="1033780"/>
                    <a:pt x="6903027" y="981583"/>
                  </a:cubicBezTo>
                  <a:cubicBezTo>
                    <a:pt x="6903027" y="929386"/>
                    <a:pt x="6923949" y="877570"/>
                    <a:pt x="6966197" y="837565"/>
                  </a:cubicBezTo>
                  <a:lnTo>
                    <a:pt x="7847660" y="0"/>
                  </a:lnTo>
                  <a:lnTo>
                    <a:pt x="1021324" y="0"/>
                  </a:lnTo>
                  <a:lnTo>
                    <a:pt x="0" y="980948"/>
                  </a:lnTo>
                  <a:lnTo>
                    <a:pt x="1021324" y="1963039"/>
                  </a:lnTo>
                  <a:close/>
                </a:path>
              </a:pathLst>
            </a:custGeom>
            <a:solidFill>
              <a:srgbClr val="397D5A"/>
            </a:solidFill>
          </p:spPr>
        </p:sp>
      </p:grpSp>
      <p:grpSp>
        <p:nvGrpSpPr>
          <p:cNvPr name="Group 22" id="22"/>
          <p:cNvGrpSpPr/>
          <p:nvPr/>
        </p:nvGrpSpPr>
        <p:grpSpPr>
          <a:xfrm rot="0">
            <a:off x="7309182" y="5460012"/>
            <a:ext cx="1164616" cy="1910409"/>
            <a:chOff x="0" y="0"/>
            <a:chExt cx="1451520" cy="2381040"/>
          </a:xfrm>
        </p:grpSpPr>
        <p:sp>
          <p:nvSpPr>
            <p:cNvPr name="Freeform 23" id="23"/>
            <p:cNvSpPr/>
            <p:nvPr/>
          </p:nvSpPr>
          <p:spPr>
            <a:xfrm flipH="false" flipV="false" rot="0">
              <a:off x="0" y="-19812"/>
              <a:ext cx="1474216" cy="2444877"/>
            </a:xfrm>
            <a:custGeom>
              <a:avLst/>
              <a:gdLst/>
              <a:ahLst/>
              <a:cxnLst/>
              <a:rect r="r" b="b" t="t" l="l"/>
              <a:pathLst>
                <a:path h="2444877" w="1474216">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name="Group 24" id="24"/>
          <p:cNvGrpSpPr/>
          <p:nvPr/>
        </p:nvGrpSpPr>
        <p:grpSpPr>
          <a:xfrm rot="0">
            <a:off x="7449560" y="6112798"/>
            <a:ext cx="325815" cy="605415"/>
            <a:chOff x="0" y="0"/>
            <a:chExt cx="406080" cy="754560"/>
          </a:xfrm>
        </p:grpSpPr>
        <p:sp>
          <p:nvSpPr>
            <p:cNvPr name="Freeform 25" id="25"/>
            <p:cNvSpPr/>
            <p:nvPr/>
          </p:nvSpPr>
          <p:spPr>
            <a:xfrm flipH="false" flipV="false" rot="0">
              <a:off x="0" y="-32385"/>
              <a:ext cx="446659" cy="842137"/>
            </a:xfrm>
            <a:custGeom>
              <a:avLst/>
              <a:gdLst/>
              <a:ahLst/>
              <a:cxnLst/>
              <a:rect r="r" b="b" t="t" l="l"/>
              <a:pathLst>
                <a:path h="842137" w="446659">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name="Group 26" id="26"/>
          <p:cNvGrpSpPr/>
          <p:nvPr/>
        </p:nvGrpSpPr>
        <p:grpSpPr>
          <a:xfrm rot="0">
            <a:off x="7755734" y="5637362"/>
            <a:ext cx="8180978" cy="1537801"/>
            <a:chOff x="0" y="0"/>
            <a:chExt cx="10196371" cy="1916640"/>
          </a:xfrm>
        </p:grpSpPr>
        <p:sp>
          <p:nvSpPr>
            <p:cNvPr name="Freeform 27" id="27"/>
            <p:cNvSpPr/>
            <p:nvPr/>
          </p:nvSpPr>
          <p:spPr>
            <a:xfrm flipH="false" flipV="false" rot="0">
              <a:off x="0" y="0"/>
              <a:ext cx="10253282" cy="1963166"/>
            </a:xfrm>
            <a:custGeom>
              <a:avLst/>
              <a:gdLst/>
              <a:ahLst/>
              <a:cxnLst/>
              <a:rect r="r" b="b" t="t" l="l"/>
              <a:pathLst>
                <a:path h="1963166" w="10253282">
                  <a:moveTo>
                    <a:pt x="8939074" y="0"/>
                  </a:moveTo>
                  <a:lnTo>
                    <a:pt x="0" y="0"/>
                  </a:lnTo>
                  <a:lnTo>
                    <a:pt x="1158453" y="837565"/>
                  </a:lnTo>
                  <a:cubicBezTo>
                    <a:pt x="1213066" y="877062"/>
                    <a:pt x="1241162" y="929386"/>
                    <a:pt x="1241162" y="981583"/>
                  </a:cubicBezTo>
                  <a:cubicBezTo>
                    <a:pt x="1241162" y="1033780"/>
                    <a:pt x="1213944" y="1085596"/>
                    <a:pt x="1158453" y="1125601"/>
                  </a:cubicBezTo>
                  <a:lnTo>
                    <a:pt x="878" y="1963166"/>
                  </a:lnTo>
                  <a:lnTo>
                    <a:pt x="8938371" y="1963166"/>
                  </a:lnTo>
                  <a:lnTo>
                    <a:pt x="10253282" y="981583"/>
                  </a:lnTo>
                  <a:lnTo>
                    <a:pt x="8939074" y="0"/>
                  </a:lnTo>
                  <a:close/>
                </a:path>
              </a:pathLst>
            </a:custGeom>
            <a:solidFill>
              <a:srgbClr val="1C5739"/>
            </a:solidFill>
          </p:spPr>
        </p:sp>
      </p:grpSp>
      <p:grpSp>
        <p:nvGrpSpPr>
          <p:cNvPr name="Group 28" id="28"/>
          <p:cNvGrpSpPr/>
          <p:nvPr/>
        </p:nvGrpSpPr>
        <p:grpSpPr>
          <a:xfrm rot="0">
            <a:off x="10762591" y="7347891"/>
            <a:ext cx="1165193" cy="1910409"/>
            <a:chOff x="0" y="0"/>
            <a:chExt cx="1452240" cy="2381040"/>
          </a:xfrm>
        </p:grpSpPr>
        <p:sp>
          <p:nvSpPr>
            <p:cNvPr name="Freeform 29" id="29"/>
            <p:cNvSpPr/>
            <p:nvPr/>
          </p:nvSpPr>
          <p:spPr>
            <a:xfrm flipH="false" flipV="false" rot="0">
              <a:off x="-19685" y="-19812"/>
              <a:ext cx="1474216" cy="2444877"/>
            </a:xfrm>
            <a:custGeom>
              <a:avLst/>
              <a:gdLst/>
              <a:ahLst/>
              <a:cxnLst/>
              <a:rect r="r" b="b" t="t" l="l"/>
              <a:pathLst>
                <a:path h="2444877" w="1474216">
                  <a:moveTo>
                    <a:pt x="78994" y="1078484"/>
                  </a:moveTo>
                  <a:lnTo>
                    <a:pt x="1078611" y="78994"/>
                  </a:lnTo>
                  <a:cubicBezTo>
                    <a:pt x="1158240" y="0"/>
                    <a:pt x="1287145" y="0"/>
                    <a:pt x="1366774" y="78994"/>
                  </a:cubicBezTo>
                  <a:lnTo>
                    <a:pt x="1474216" y="186436"/>
                  </a:lnTo>
                  <a:lnTo>
                    <a:pt x="582549" y="1078484"/>
                  </a:lnTo>
                  <a:cubicBezTo>
                    <a:pt x="502920" y="1157986"/>
                    <a:pt x="502920" y="1287018"/>
                    <a:pt x="582549" y="1366520"/>
                  </a:cubicBezTo>
                  <a:lnTo>
                    <a:pt x="1474216" y="2257933"/>
                  </a:lnTo>
                  <a:lnTo>
                    <a:pt x="1366774" y="2365375"/>
                  </a:lnTo>
                  <a:cubicBezTo>
                    <a:pt x="1287145" y="2444877"/>
                    <a:pt x="1158240" y="2444877"/>
                    <a:pt x="1078611" y="2365375"/>
                  </a:cubicBezTo>
                  <a:lnTo>
                    <a:pt x="78994" y="1366012"/>
                  </a:lnTo>
                  <a:cubicBezTo>
                    <a:pt x="0" y="1286510"/>
                    <a:pt x="0" y="1158113"/>
                    <a:pt x="78994" y="1078484"/>
                  </a:cubicBezTo>
                  <a:close/>
                </a:path>
              </a:pathLst>
            </a:custGeom>
            <a:solidFill>
              <a:srgbClr val="397D5A"/>
            </a:solidFill>
          </p:spPr>
        </p:sp>
      </p:grpSp>
      <p:grpSp>
        <p:nvGrpSpPr>
          <p:cNvPr name="Group 30" id="30"/>
          <p:cNvGrpSpPr/>
          <p:nvPr/>
        </p:nvGrpSpPr>
        <p:grpSpPr>
          <a:xfrm rot="0">
            <a:off x="11450038" y="8000677"/>
            <a:ext cx="325815" cy="605415"/>
            <a:chOff x="0" y="0"/>
            <a:chExt cx="406080" cy="754560"/>
          </a:xfrm>
        </p:grpSpPr>
        <p:sp>
          <p:nvSpPr>
            <p:cNvPr name="Freeform 31" id="31"/>
            <p:cNvSpPr/>
            <p:nvPr/>
          </p:nvSpPr>
          <p:spPr>
            <a:xfrm flipH="false" flipV="false" rot="0">
              <a:off x="-24257" y="-32385"/>
              <a:ext cx="447294" cy="842264"/>
            </a:xfrm>
            <a:custGeom>
              <a:avLst/>
              <a:gdLst/>
              <a:ahLst/>
              <a:cxnLst/>
              <a:rect r="r" b="b" t="t" l="l"/>
              <a:pathLst>
                <a:path h="842264" w="447294">
                  <a:moveTo>
                    <a:pt x="96901" y="596138"/>
                  </a:moveTo>
                  <a:lnTo>
                    <a:pt x="281940" y="781304"/>
                  </a:lnTo>
                  <a:cubicBezTo>
                    <a:pt x="342900" y="842264"/>
                    <a:pt x="447294" y="799338"/>
                    <a:pt x="447294" y="712851"/>
                  </a:cubicBezTo>
                  <a:lnTo>
                    <a:pt x="447294" y="129413"/>
                  </a:lnTo>
                  <a:cubicBezTo>
                    <a:pt x="447294" y="42926"/>
                    <a:pt x="342900" y="0"/>
                    <a:pt x="281940" y="60960"/>
                  </a:cubicBezTo>
                  <a:lnTo>
                    <a:pt x="96901" y="246126"/>
                  </a:lnTo>
                  <a:cubicBezTo>
                    <a:pt x="0" y="343027"/>
                    <a:pt x="0" y="499237"/>
                    <a:pt x="96901" y="596138"/>
                  </a:cubicBezTo>
                  <a:close/>
                </a:path>
              </a:pathLst>
            </a:custGeom>
            <a:solidFill>
              <a:srgbClr val="397D5A"/>
            </a:solidFill>
          </p:spPr>
        </p:sp>
      </p:grpSp>
      <p:grpSp>
        <p:nvGrpSpPr>
          <p:cNvPr name="Group 32" id="32"/>
          <p:cNvGrpSpPr/>
          <p:nvPr/>
        </p:nvGrpSpPr>
        <p:grpSpPr>
          <a:xfrm rot="0">
            <a:off x="3566359" y="7525241"/>
            <a:ext cx="7870970" cy="1537801"/>
            <a:chOff x="0" y="0"/>
            <a:chExt cx="9809991" cy="1916640"/>
          </a:xfrm>
        </p:grpSpPr>
        <p:sp>
          <p:nvSpPr>
            <p:cNvPr name="Freeform 33" id="33"/>
            <p:cNvSpPr/>
            <p:nvPr/>
          </p:nvSpPr>
          <p:spPr>
            <a:xfrm flipH="false" flipV="false" rot="0">
              <a:off x="0" y="0"/>
              <a:ext cx="9867452" cy="1963166"/>
            </a:xfrm>
            <a:custGeom>
              <a:avLst/>
              <a:gdLst/>
              <a:ahLst/>
              <a:cxnLst/>
              <a:rect r="r" b="b" t="t" l="l"/>
              <a:pathLst>
                <a:path h="1963166" w="9867452">
                  <a:moveTo>
                    <a:pt x="1286043" y="1963166"/>
                  </a:moveTo>
                  <a:lnTo>
                    <a:pt x="9867452" y="1963166"/>
                  </a:lnTo>
                  <a:lnTo>
                    <a:pt x="8771775" y="1125601"/>
                  </a:lnTo>
                  <a:cubicBezTo>
                    <a:pt x="8719252" y="1086104"/>
                    <a:pt x="8692231" y="1033780"/>
                    <a:pt x="8692231" y="981583"/>
                  </a:cubicBezTo>
                  <a:cubicBezTo>
                    <a:pt x="8692231" y="929386"/>
                    <a:pt x="8718576" y="877570"/>
                    <a:pt x="8771775" y="837565"/>
                  </a:cubicBezTo>
                  <a:lnTo>
                    <a:pt x="9866943" y="0"/>
                  </a:lnTo>
                  <a:lnTo>
                    <a:pt x="1286043" y="0"/>
                  </a:lnTo>
                  <a:lnTo>
                    <a:pt x="0" y="980948"/>
                  </a:lnTo>
                  <a:lnTo>
                    <a:pt x="1286043" y="1963039"/>
                  </a:lnTo>
                  <a:close/>
                </a:path>
              </a:pathLst>
            </a:custGeom>
            <a:solidFill>
              <a:srgbClr val="397D5A"/>
            </a:solidFill>
          </p:spPr>
        </p:sp>
      </p:grpSp>
      <p:sp>
        <p:nvSpPr>
          <p:cNvPr name="TextBox 34" id="34"/>
          <p:cNvSpPr txBox="true"/>
          <p:nvPr/>
        </p:nvSpPr>
        <p:spPr>
          <a:xfrm rot="0">
            <a:off x="606004" y="1070957"/>
            <a:ext cx="5605439" cy="2139836"/>
          </a:xfrm>
          <a:prstGeom prst="rect">
            <a:avLst/>
          </a:prstGeom>
        </p:spPr>
        <p:txBody>
          <a:bodyPr anchor="t" rtlCol="false" tIns="0" lIns="0" bIns="0" rIns="0">
            <a:spAutoFit/>
          </a:bodyPr>
          <a:lstStyle/>
          <a:p>
            <a:pPr algn="l">
              <a:lnSpc>
                <a:spcPts val="8206"/>
              </a:lnSpc>
            </a:pPr>
            <a:r>
              <a:rPr lang="en-US" sz="5946" spc="582">
                <a:solidFill>
                  <a:srgbClr val="FFFFFF"/>
                </a:solidFill>
                <a:latin typeface="Codec Pro ExtraBold"/>
                <a:ea typeface="Codec Pro ExtraBold"/>
                <a:cs typeface="Codec Pro ExtraBold"/>
                <a:sym typeface="Codec Pro ExtraBold"/>
              </a:rPr>
              <a:t>Effect on </a:t>
            </a:r>
          </a:p>
          <a:p>
            <a:pPr algn="l" marL="0" indent="0" lvl="0">
              <a:lnSpc>
                <a:spcPts val="8206"/>
              </a:lnSpc>
              <a:spcBef>
                <a:spcPct val="0"/>
              </a:spcBef>
            </a:pPr>
            <a:r>
              <a:rPr lang="en-US" sz="5946" spc="582">
                <a:solidFill>
                  <a:srgbClr val="FFFFFF"/>
                </a:solidFill>
                <a:latin typeface="Codec Pro ExtraBold"/>
                <a:ea typeface="Codec Pro ExtraBold"/>
                <a:cs typeface="Codec Pro ExtraBold"/>
                <a:sym typeface="Codec Pro ExtraBold"/>
              </a:rPr>
              <a:t>Society</a:t>
            </a:r>
          </a:p>
        </p:txBody>
      </p:sp>
      <p:sp>
        <p:nvSpPr>
          <p:cNvPr name="TextBox 35" id="35"/>
          <p:cNvSpPr txBox="true"/>
          <p:nvPr/>
        </p:nvSpPr>
        <p:spPr>
          <a:xfrm rot="0">
            <a:off x="9144000" y="1622809"/>
            <a:ext cx="6485978" cy="1207581"/>
          </a:xfrm>
          <a:prstGeom prst="rect">
            <a:avLst/>
          </a:prstGeom>
        </p:spPr>
        <p:txBody>
          <a:bodyPr anchor="t" rtlCol="false" tIns="0" lIns="0" bIns="0" rIns="0">
            <a:spAutoFit/>
          </a:bodyPr>
          <a:lstStyle/>
          <a:p>
            <a:pPr algn="l" marL="0" indent="0" lvl="0">
              <a:lnSpc>
                <a:spcPts val="2426"/>
              </a:lnSpc>
              <a:spcBef>
                <a:spcPct val="0"/>
              </a:spcBef>
            </a:pPr>
            <a:r>
              <a:rPr lang="en-US" sz="1758" spc="172">
                <a:solidFill>
                  <a:srgbClr val="FFFFFF"/>
                </a:solidFill>
                <a:latin typeface="Open Sauce"/>
                <a:ea typeface="Open Sauce"/>
                <a:cs typeface="Open Sauce"/>
                <a:sym typeface="Open Sauce"/>
              </a:rPr>
              <a:t>I</a:t>
            </a:r>
            <a:r>
              <a:rPr lang="en-US" b="true" sz="1758" spc="172">
                <a:solidFill>
                  <a:srgbClr val="FFFFFF"/>
                </a:solidFill>
                <a:latin typeface="Open Sauce Bold"/>
                <a:ea typeface="Open Sauce Bold"/>
                <a:cs typeface="Open Sauce Bold"/>
                <a:sym typeface="Open Sauce Bold"/>
              </a:rPr>
              <a:t>mproved hygiene</a:t>
            </a:r>
            <a:r>
              <a:rPr lang="en-US" sz="1758" spc="172">
                <a:solidFill>
                  <a:srgbClr val="FFFFFF"/>
                </a:solidFill>
                <a:latin typeface="Open Sauce"/>
                <a:ea typeface="Open Sauce"/>
                <a:cs typeface="Open Sauce"/>
                <a:sym typeface="Open Sauce"/>
              </a:rPr>
              <a:t>: By linking door unlocking to flushing, users are more likely to properly dispose of waste, potentially reducing the spread of germs, especially in schools, offices,</a:t>
            </a:r>
          </a:p>
        </p:txBody>
      </p:sp>
      <p:sp>
        <p:nvSpPr>
          <p:cNvPr name="TextBox 36" id="36"/>
          <p:cNvSpPr txBox="true"/>
          <p:nvPr/>
        </p:nvSpPr>
        <p:spPr>
          <a:xfrm rot="0">
            <a:off x="6363363" y="1852472"/>
            <a:ext cx="979531" cy="799238"/>
          </a:xfrm>
          <a:prstGeom prst="rect">
            <a:avLst/>
          </a:prstGeom>
        </p:spPr>
        <p:txBody>
          <a:bodyPr anchor="t" rtlCol="false" tIns="0" lIns="0" bIns="0" rIns="0">
            <a:spAutoFit/>
          </a:bodyPr>
          <a:lstStyle/>
          <a:p>
            <a:pPr algn="ctr" marL="0" indent="0" lvl="0">
              <a:lnSpc>
                <a:spcPts val="6047"/>
              </a:lnSpc>
              <a:spcBef>
                <a:spcPct val="0"/>
              </a:spcBef>
            </a:pPr>
            <a:r>
              <a:rPr lang="en-US" sz="4381" spc="429">
                <a:solidFill>
                  <a:srgbClr val="231F20"/>
                </a:solidFill>
                <a:latin typeface="Codec Pro ExtraBold"/>
                <a:ea typeface="Codec Pro ExtraBold"/>
                <a:cs typeface="Codec Pro ExtraBold"/>
                <a:sym typeface="Codec Pro ExtraBold"/>
              </a:rPr>
              <a:t>01</a:t>
            </a:r>
          </a:p>
        </p:txBody>
      </p:sp>
      <p:sp>
        <p:nvSpPr>
          <p:cNvPr name="TextBox 37" id="37"/>
          <p:cNvSpPr txBox="true"/>
          <p:nvPr/>
        </p:nvSpPr>
        <p:spPr>
          <a:xfrm rot="0">
            <a:off x="12079705" y="3714588"/>
            <a:ext cx="979531" cy="799238"/>
          </a:xfrm>
          <a:prstGeom prst="rect">
            <a:avLst/>
          </a:prstGeom>
        </p:spPr>
        <p:txBody>
          <a:bodyPr anchor="t" rtlCol="false" tIns="0" lIns="0" bIns="0" rIns="0">
            <a:spAutoFit/>
          </a:bodyPr>
          <a:lstStyle/>
          <a:p>
            <a:pPr algn="ctr" marL="0" indent="0" lvl="0">
              <a:lnSpc>
                <a:spcPts val="6047"/>
              </a:lnSpc>
              <a:spcBef>
                <a:spcPct val="0"/>
              </a:spcBef>
            </a:pPr>
            <a:r>
              <a:rPr lang="en-US" sz="4381" spc="429">
                <a:solidFill>
                  <a:srgbClr val="231F20"/>
                </a:solidFill>
                <a:latin typeface="Codec Pro ExtraBold"/>
                <a:ea typeface="Codec Pro ExtraBold"/>
                <a:cs typeface="Codec Pro ExtraBold"/>
                <a:sym typeface="Codec Pro ExtraBold"/>
              </a:rPr>
              <a:t>02</a:t>
            </a:r>
          </a:p>
        </p:txBody>
      </p:sp>
      <p:sp>
        <p:nvSpPr>
          <p:cNvPr name="TextBox 38" id="38"/>
          <p:cNvSpPr txBox="true"/>
          <p:nvPr/>
        </p:nvSpPr>
        <p:spPr>
          <a:xfrm rot="0">
            <a:off x="8846476" y="5788184"/>
            <a:ext cx="6466458" cy="1207581"/>
          </a:xfrm>
          <a:prstGeom prst="rect">
            <a:avLst/>
          </a:prstGeom>
        </p:spPr>
        <p:txBody>
          <a:bodyPr anchor="t" rtlCol="false" tIns="0" lIns="0" bIns="0" rIns="0">
            <a:spAutoFit/>
          </a:bodyPr>
          <a:lstStyle/>
          <a:p>
            <a:pPr algn="l" marL="0" indent="0" lvl="0">
              <a:lnSpc>
                <a:spcPts val="2426"/>
              </a:lnSpc>
              <a:spcBef>
                <a:spcPct val="0"/>
              </a:spcBef>
            </a:pPr>
            <a:r>
              <a:rPr lang="en-US" sz="1758" spc="172">
                <a:solidFill>
                  <a:srgbClr val="FFFFFF"/>
                </a:solidFill>
                <a:latin typeface="Open Sauce"/>
                <a:ea typeface="Open Sauce"/>
                <a:cs typeface="Open Sauce"/>
                <a:sym typeface="Open Sauce"/>
              </a:rPr>
              <a:t>I</a:t>
            </a:r>
            <a:r>
              <a:rPr lang="en-US" b="true" sz="1758" spc="172">
                <a:solidFill>
                  <a:srgbClr val="FFFFFF"/>
                </a:solidFill>
                <a:latin typeface="Open Sauce Bold"/>
                <a:ea typeface="Open Sauce Bold"/>
                <a:cs typeface="Open Sauce Bold"/>
                <a:sym typeface="Open Sauce Bold"/>
              </a:rPr>
              <a:t>ncreased efficiency</a:t>
            </a:r>
            <a:r>
              <a:rPr lang="en-US" sz="1758" spc="172">
                <a:solidFill>
                  <a:srgbClr val="FFFFFF"/>
                </a:solidFill>
                <a:latin typeface="Open Sauce"/>
                <a:ea typeface="Open Sauce"/>
                <a:cs typeface="Open Sauce"/>
                <a:sym typeface="Open Sauce"/>
              </a:rPr>
              <a:t>: Knowing a restroom is occupied based on sensor data could potentially help with cleaning schedules, allowing staff to prioritize restrooms that are actually in use.</a:t>
            </a:r>
          </a:p>
        </p:txBody>
      </p:sp>
      <p:sp>
        <p:nvSpPr>
          <p:cNvPr name="TextBox 39" id="39"/>
          <p:cNvSpPr txBox="true"/>
          <p:nvPr/>
        </p:nvSpPr>
        <p:spPr>
          <a:xfrm rot="0">
            <a:off x="6211443" y="5969923"/>
            <a:ext cx="979531" cy="799238"/>
          </a:xfrm>
          <a:prstGeom prst="rect">
            <a:avLst/>
          </a:prstGeom>
        </p:spPr>
        <p:txBody>
          <a:bodyPr anchor="t" rtlCol="false" tIns="0" lIns="0" bIns="0" rIns="0">
            <a:spAutoFit/>
          </a:bodyPr>
          <a:lstStyle/>
          <a:p>
            <a:pPr algn="ctr" marL="0" indent="0" lvl="0">
              <a:lnSpc>
                <a:spcPts val="6047"/>
              </a:lnSpc>
              <a:spcBef>
                <a:spcPct val="0"/>
              </a:spcBef>
            </a:pPr>
            <a:r>
              <a:rPr lang="en-US" sz="4381" spc="429">
                <a:solidFill>
                  <a:srgbClr val="231F20"/>
                </a:solidFill>
                <a:latin typeface="Codec Pro ExtraBold"/>
                <a:ea typeface="Codec Pro ExtraBold"/>
                <a:cs typeface="Codec Pro ExtraBold"/>
                <a:sym typeface="Codec Pro ExtraBold"/>
              </a:rPr>
              <a:t>03</a:t>
            </a:r>
          </a:p>
        </p:txBody>
      </p:sp>
      <p:sp>
        <p:nvSpPr>
          <p:cNvPr name="TextBox 40" id="40"/>
          <p:cNvSpPr txBox="true"/>
          <p:nvPr/>
        </p:nvSpPr>
        <p:spPr>
          <a:xfrm rot="0">
            <a:off x="11927784" y="7832039"/>
            <a:ext cx="979531" cy="799238"/>
          </a:xfrm>
          <a:prstGeom prst="rect">
            <a:avLst/>
          </a:prstGeom>
        </p:spPr>
        <p:txBody>
          <a:bodyPr anchor="t" rtlCol="false" tIns="0" lIns="0" bIns="0" rIns="0">
            <a:spAutoFit/>
          </a:bodyPr>
          <a:lstStyle/>
          <a:p>
            <a:pPr algn="ctr" marL="0" indent="0" lvl="0">
              <a:lnSpc>
                <a:spcPts val="6047"/>
              </a:lnSpc>
              <a:spcBef>
                <a:spcPct val="0"/>
              </a:spcBef>
            </a:pPr>
            <a:r>
              <a:rPr lang="en-US" sz="4381" spc="429">
                <a:solidFill>
                  <a:srgbClr val="231F20"/>
                </a:solidFill>
                <a:latin typeface="Codec Pro ExtraBold"/>
                <a:ea typeface="Codec Pro ExtraBold"/>
                <a:cs typeface="Codec Pro ExtraBold"/>
                <a:sym typeface="Codec Pro ExtraBold"/>
              </a:rPr>
              <a:t>04</a:t>
            </a:r>
          </a:p>
        </p:txBody>
      </p:sp>
      <p:sp>
        <p:nvSpPr>
          <p:cNvPr name="TextBox 41" id="41"/>
          <p:cNvSpPr txBox="true"/>
          <p:nvPr/>
        </p:nvSpPr>
        <p:spPr>
          <a:xfrm rot="0">
            <a:off x="5934621" y="3527123"/>
            <a:ext cx="4928845" cy="1207581"/>
          </a:xfrm>
          <a:prstGeom prst="rect">
            <a:avLst/>
          </a:prstGeom>
        </p:spPr>
        <p:txBody>
          <a:bodyPr anchor="t" rtlCol="false" tIns="0" lIns="0" bIns="0" rIns="0">
            <a:spAutoFit/>
          </a:bodyPr>
          <a:lstStyle/>
          <a:p>
            <a:pPr algn="r" marL="0" indent="0" lvl="0">
              <a:lnSpc>
                <a:spcPts val="2426"/>
              </a:lnSpc>
              <a:spcBef>
                <a:spcPct val="0"/>
              </a:spcBef>
            </a:pPr>
            <a:r>
              <a:rPr lang="en-US" b="true" sz="1758" spc="172">
                <a:solidFill>
                  <a:srgbClr val="FFFFFF"/>
                </a:solidFill>
                <a:latin typeface="Open Sauce Bold"/>
                <a:ea typeface="Open Sauce Bold"/>
                <a:cs typeface="Open Sauce Bold"/>
                <a:sym typeface="Open Sauce Bold"/>
              </a:rPr>
              <a:t>Reduced vandalism</a:t>
            </a:r>
            <a:r>
              <a:rPr lang="en-US" sz="1758" spc="172">
                <a:solidFill>
                  <a:srgbClr val="FFFFFF"/>
                </a:solidFill>
                <a:latin typeface="Open Sauce"/>
                <a:ea typeface="Open Sauce"/>
                <a:cs typeface="Open Sauce"/>
                <a:sym typeface="Open Sauce"/>
              </a:rPr>
              <a:t>: With doors remaining locked until the toilet is flushed, there may be a decrease in vandalism or misuse within restrooms.</a:t>
            </a:r>
          </a:p>
        </p:txBody>
      </p:sp>
      <p:sp>
        <p:nvSpPr>
          <p:cNvPr name="TextBox 42" id="42"/>
          <p:cNvSpPr txBox="true"/>
          <p:nvPr/>
        </p:nvSpPr>
        <p:spPr>
          <a:xfrm rot="0">
            <a:off x="4381929" y="7694271"/>
            <a:ext cx="6135261" cy="1207581"/>
          </a:xfrm>
          <a:prstGeom prst="rect">
            <a:avLst/>
          </a:prstGeom>
        </p:spPr>
        <p:txBody>
          <a:bodyPr anchor="t" rtlCol="false" tIns="0" lIns="0" bIns="0" rIns="0">
            <a:spAutoFit/>
          </a:bodyPr>
          <a:lstStyle/>
          <a:p>
            <a:pPr algn="r" marL="0" indent="0" lvl="0">
              <a:lnSpc>
                <a:spcPts val="2426"/>
              </a:lnSpc>
              <a:spcBef>
                <a:spcPct val="0"/>
              </a:spcBef>
            </a:pPr>
            <a:r>
              <a:rPr lang="en-US" b="true" sz="1758" spc="172">
                <a:solidFill>
                  <a:srgbClr val="FFFFFF"/>
                </a:solidFill>
                <a:latin typeface="Open Sauce Bold"/>
                <a:ea typeface="Open Sauce Bold"/>
                <a:cs typeface="Open Sauce Bold"/>
                <a:sym typeface="Open Sauce Bold"/>
              </a:rPr>
              <a:t>Improved air quality:</a:t>
            </a:r>
            <a:r>
              <a:rPr lang="en-US" sz="1758" spc="172">
                <a:solidFill>
                  <a:srgbClr val="FFFFFF"/>
                </a:solidFill>
                <a:latin typeface="Open Sauce"/>
                <a:ea typeface="Open Sauce"/>
                <a:cs typeface="Open Sauce"/>
                <a:sym typeface="Open Sauce"/>
              </a:rPr>
              <a:t> By ensuring proper waste disposal, this system could contribute to better air quality within restrooms, especially important in high-traffic areas..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0" y="0"/>
            <a:ext cx="9551719" cy="5372843"/>
            <a:chOff x="0" y="0"/>
            <a:chExt cx="6089457" cy="3425320"/>
          </a:xfrm>
        </p:grpSpPr>
        <p:sp>
          <p:nvSpPr>
            <p:cNvPr name="Freeform 3" id="3"/>
            <p:cNvSpPr/>
            <p:nvPr/>
          </p:nvSpPr>
          <p:spPr>
            <a:xfrm flipH="false" flipV="false" rot="0">
              <a:off x="0" y="0"/>
              <a:ext cx="6089457" cy="3425320"/>
            </a:xfrm>
            <a:custGeom>
              <a:avLst/>
              <a:gdLst/>
              <a:ahLst/>
              <a:cxnLst/>
              <a:rect r="r" b="b" t="t" l="l"/>
              <a:pathLst>
                <a:path h="3425320" w="6089457">
                  <a:moveTo>
                    <a:pt x="0" y="3425320"/>
                  </a:moveTo>
                  <a:lnTo>
                    <a:pt x="0" y="0"/>
                  </a:lnTo>
                  <a:lnTo>
                    <a:pt x="6089457" y="0"/>
                  </a:lnTo>
                  <a:cubicBezTo>
                    <a:pt x="4059638" y="1141773"/>
                    <a:pt x="2029819" y="2283546"/>
                    <a:pt x="0" y="3425320"/>
                  </a:cubicBezTo>
                  <a:close/>
                </a:path>
              </a:pathLst>
            </a:custGeom>
            <a:solidFill>
              <a:srgbClr val="F9D549"/>
            </a:solidFill>
          </p:spPr>
        </p:sp>
        <p:sp>
          <p:nvSpPr>
            <p:cNvPr name="Freeform 4" id="4"/>
            <p:cNvSpPr/>
            <p:nvPr/>
          </p:nvSpPr>
          <p:spPr>
            <a:xfrm flipH="false" flipV="false" rot="0">
              <a:off x="0" y="0"/>
              <a:ext cx="6089457" cy="3425320"/>
            </a:xfrm>
            <a:custGeom>
              <a:avLst/>
              <a:gdLst/>
              <a:ahLst/>
              <a:cxnLst/>
              <a:rect r="r" b="b" t="t" l="l"/>
              <a:pathLst>
                <a:path h="3425320" w="6089457">
                  <a:moveTo>
                    <a:pt x="0" y="3425320"/>
                  </a:moveTo>
                  <a:lnTo>
                    <a:pt x="0" y="0"/>
                  </a:lnTo>
                  <a:lnTo>
                    <a:pt x="6089457" y="0"/>
                  </a:lnTo>
                  <a:cubicBezTo>
                    <a:pt x="4059638" y="1141773"/>
                    <a:pt x="2029819" y="2283546"/>
                    <a:pt x="0" y="3425320"/>
                  </a:cubicBezTo>
                  <a:close/>
                </a:path>
              </a:pathLst>
            </a:custGeom>
            <a:blipFill>
              <a:blip r:embed="rId2"/>
              <a:stretch>
                <a:fillRect l="0" t="-83416" r="0" b="-83416"/>
              </a:stretch>
            </a:blipFill>
          </p:spPr>
        </p:sp>
      </p:grpSp>
      <p:grpSp>
        <p:nvGrpSpPr>
          <p:cNvPr name="Group 5" id="5"/>
          <p:cNvGrpSpPr/>
          <p:nvPr/>
        </p:nvGrpSpPr>
        <p:grpSpPr>
          <a:xfrm rot="-1660488">
            <a:off x="-4233206" y="5189176"/>
            <a:ext cx="8282376" cy="404757"/>
            <a:chOff x="0" y="0"/>
            <a:chExt cx="2181367" cy="106603"/>
          </a:xfrm>
        </p:grpSpPr>
        <p:sp>
          <p:nvSpPr>
            <p:cNvPr name="Freeform 6" id="6"/>
            <p:cNvSpPr/>
            <p:nvPr/>
          </p:nvSpPr>
          <p:spPr>
            <a:xfrm flipH="false" flipV="false" rot="0">
              <a:off x="0" y="0"/>
              <a:ext cx="2181366" cy="106603"/>
            </a:xfrm>
            <a:custGeom>
              <a:avLst/>
              <a:gdLst/>
              <a:ahLst/>
              <a:cxnLst/>
              <a:rect r="r" b="b" t="t" l="l"/>
              <a:pathLst>
                <a:path h="106603" w="2181366">
                  <a:moveTo>
                    <a:pt x="0" y="0"/>
                  </a:moveTo>
                  <a:lnTo>
                    <a:pt x="2181366" y="0"/>
                  </a:lnTo>
                  <a:lnTo>
                    <a:pt x="2181366" y="106603"/>
                  </a:lnTo>
                  <a:lnTo>
                    <a:pt x="0" y="106603"/>
                  </a:lnTo>
                  <a:close/>
                </a:path>
              </a:pathLst>
            </a:custGeom>
            <a:solidFill>
              <a:srgbClr val="1C5739"/>
            </a:solidFill>
          </p:spPr>
        </p:sp>
        <p:sp>
          <p:nvSpPr>
            <p:cNvPr name="TextBox 7" id="7"/>
            <p:cNvSpPr txBox="true"/>
            <p:nvPr/>
          </p:nvSpPr>
          <p:spPr>
            <a:xfrm>
              <a:off x="0" y="-19050"/>
              <a:ext cx="2181367" cy="125653"/>
            </a:xfrm>
            <a:prstGeom prst="rect">
              <a:avLst/>
            </a:prstGeom>
          </p:spPr>
          <p:txBody>
            <a:bodyPr anchor="ctr" rtlCol="false" tIns="50800" lIns="50800" bIns="50800" rIns="50800"/>
            <a:lstStyle/>
            <a:p>
              <a:pPr algn="ctr">
                <a:lnSpc>
                  <a:spcPts val="2859"/>
                </a:lnSpc>
              </a:pPr>
            </a:p>
          </p:txBody>
        </p:sp>
      </p:grpSp>
      <p:grpSp>
        <p:nvGrpSpPr>
          <p:cNvPr name="Group 8" id="8"/>
          <p:cNvGrpSpPr/>
          <p:nvPr/>
        </p:nvGrpSpPr>
        <p:grpSpPr>
          <a:xfrm rot="-1747322">
            <a:off x="3921959" y="1003562"/>
            <a:ext cx="8282376" cy="111180"/>
            <a:chOff x="0" y="0"/>
            <a:chExt cx="2181367" cy="29282"/>
          </a:xfrm>
        </p:grpSpPr>
        <p:sp>
          <p:nvSpPr>
            <p:cNvPr name="Freeform 9" id="9"/>
            <p:cNvSpPr/>
            <p:nvPr/>
          </p:nvSpPr>
          <p:spPr>
            <a:xfrm flipH="false" flipV="false" rot="0">
              <a:off x="0" y="0"/>
              <a:ext cx="2181366" cy="29282"/>
            </a:xfrm>
            <a:custGeom>
              <a:avLst/>
              <a:gdLst/>
              <a:ahLst/>
              <a:cxnLst/>
              <a:rect r="r" b="b" t="t" l="l"/>
              <a:pathLst>
                <a:path h="29282" w="2181366">
                  <a:moveTo>
                    <a:pt x="0" y="0"/>
                  </a:moveTo>
                  <a:lnTo>
                    <a:pt x="2181366" y="0"/>
                  </a:lnTo>
                  <a:lnTo>
                    <a:pt x="2181366" y="29282"/>
                  </a:lnTo>
                  <a:lnTo>
                    <a:pt x="0" y="29282"/>
                  </a:lnTo>
                  <a:close/>
                </a:path>
              </a:pathLst>
            </a:custGeom>
            <a:solidFill>
              <a:srgbClr val="1C5739"/>
            </a:solidFill>
          </p:spPr>
        </p:sp>
        <p:sp>
          <p:nvSpPr>
            <p:cNvPr name="TextBox 10" id="10"/>
            <p:cNvSpPr txBox="true"/>
            <p:nvPr/>
          </p:nvSpPr>
          <p:spPr>
            <a:xfrm>
              <a:off x="0" y="-19050"/>
              <a:ext cx="2181367" cy="48332"/>
            </a:xfrm>
            <a:prstGeom prst="rect">
              <a:avLst/>
            </a:prstGeom>
          </p:spPr>
          <p:txBody>
            <a:bodyPr anchor="ctr" rtlCol="false" tIns="50800" lIns="50800" bIns="50800" rIns="50800"/>
            <a:lstStyle/>
            <a:p>
              <a:pPr algn="ctr">
                <a:lnSpc>
                  <a:spcPts val="2859"/>
                </a:lnSpc>
              </a:pPr>
            </a:p>
          </p:txBody>
        </p:sp>
      </p:grpSp>
      <p:grpSp>
        <p:nvGrpSpPr>
          <p:cNvPr name="Group 11" id="11"/>
          <p:cNvGrpSpPr/>
          <p:nvPr/>
        </p:nvGrpSpPr>
        <p:grpSpPr>
          <a:xfrm rot="0">
            <a:off x="13070294" y="1231796"/>
            <a:ext cx="4486336" cy="1594049"/>
            <a:chOff x="0" y="0"/>
            <a:chExt cx="4073040" cy="1447200"/>
          </a:xfrm>
        </p:grpSpPr>
        <p:sp>
          <p:nvSpPr>
            <p:cNvPr name="Freeform 12" id="12"/>
            <p:cNvSpPr/>
            <p:nvPr/>
          </p:nvSpPr>
          <p:spPr>
            <a:xfrm flipH="false" flipV="false" rot="0">
              <a:off x="0" y="0"/>
              <a:ext cx="4073017" cy="1447165"/>
            </a:xfrm>
            <a:custGeom>
              <a:avLst/>
              <a:gdLst/>
              <a:ahLst/>
              <a:cxnLst/>
              <a:rect r="r" b="b" t="t" l="l"/>
              <a:pathLst>
                <a:path h="1447165" w="4073017">
                  <a:moveTo>
                    <a:pt x="3349244" y="0"/>
                  </a:moveTo>
                  <a:cubicBezTo>
                    <a:pt x="0" y="0"/>
                    <a:pt x="0" y="0"/>
                    <a:pt x="0" y="0"/>
                  </a:cubicBezTo>
                  <a:cubicBezTo>
                    <a:pt x="0" y="1447165"/>
                    <a:pt x="0" y="1447165"/>
                    <a:pt x="0" y="1447165"/>
                  </a:cubicBezTo>
                  <a:cubicBezTo>
                    <a:pt x="3349244" y="1447165"/>
                    <a:pt x="3349244" y="1447165"/>
                    <a:pt x="3349244" y="1447165"/>
                  </a:cubicBezTo>
                  <a:cubicBezTo>
                    <a:pt x="3747897" y="1447165"/>
                    <a:pt x="4073017" y="1122172"/>
                    <a:pt x="4073017" y="723519"/>
                  </a:cubicBezTo>
                  <a:cubicBezTo>
                    <a:pt x="4073017" y="324866"/>
                    <a:pt x="3747897" y="0"/>
                    <a:pt x="3349244" y="0"/>
                  </a:cubicBezTo>
                  <a:close/>
                </a:path>
              </a:pathLst>
            </a:custGeom>
            <a:solidFill>
              <a:srgbClr val="F2F2F2"/>
            </a:solidFill>
          </p:spPr>
        </p:sp>
      </p:grpSp>
      <p:grpSp>
        <p:nvGrpSpPr>
          <p:cNvPr name="Group 13" id="13"/>
          <p:cNvGrpSpPr/>
          <p:nvPr/>
        </p:nvGrpSpPr>
        <p:grpSpPr>
          <a:xfrm rot="0">
            <a:off x="12017112" y="564833"/>
            <a:ext cx="2264977" cy="2263391"/>
            <a:chOff x="0" y="0"/>
            <a:chExt cx="2056320" cy="2054880"/>
          </a:xfrm>
        </p:grpSpPr>
        <p:sp>
          <p:nvSpPr>
            <p:cNvPr name="Freeform 14" id="14"/>
            <p:cNvSpPr/>
            <p:nvPr/>
          </p:nvSpPr>
          <p:spPr>
            <a:xfrm flipH="false" flipV="false" rot="0">
              <a:off x="0" y="0"/>
              <a:ext cx="2056384" cy="2054860"/>
            </a:xfrm>
            <a:custGeom>
              <a:avLst/>
              <a:gdLst/>
              <a:ahLst/>
              <a:cxnLst/>
              <a:rect r="r" b="b" t="t" l="l"/>
              <a:pathLst>
                <a:path h="2054860" w="2056384">
                  <a:moveTo>
                    <a:pt x="0" y="1027430"/>
                  </a:moveTo>
                  <a:cubicBezTo>
                    <a:pt x="0" y="459994"/>
                    <a:pt x="460375" y="0"/>
                    <a:pt x="1028192" y="0"/>
                  </a:cubicBezTo>
                  <a:cubicBezTo>
                    <a:pt x="1596009" y="0"/>
                    <a:pt x="2056384" y="459994"/>
                    <a:pt x="2056384" y="1027430"/>
                  </a:cubicBezTo>
                  <a:cubicBezTo>
                    <a:pt x="2056384" y="1594866"/>
                    <a:pt x="1596009" y="2054860"/>
                    <a:pt x="1028192" y="2054860"/>
                  </a:cubicBezTo>
                  <a:cubicBezTo>
                    <a:pt x="460375" y="2054860"/>
                    <a:pt x="0" y="1594866"/>
                    <a:pt x="0" y="1027430"/>
                  </a:cubicBezTo>
                  <a:close/>
                </a:path>
              </a:pathLst>
            </a:custGeom>
            <a:solidFill>
              <a:srgbClr val="1C5739"/>
            </a:solidFill>
          </p:spPr>
        </p:sp>
      </p:grpSp>
      <p:grpSp>
        <p:nvGrpSpPr>
          <p:cNvPr name="Group 15" id="15"/>
          <p:cNvGrpSpPr/>
          <p:nvPr/>
        </p:nvGrpSpPr>
        <p:grpSpPr>
          <a:xfrm rot="0">
            <a:off x="11307323" y="3085176"/>
            <a:ext cx="4490302" cy="1596428"/>
            <a:chOff x="0" y="0"/>
            <a:chExt cx="4076640" cy="1449360"/>
          </a:xfrm>
        </p:grpSpPr>
        <p:sp>
          <p:nvSpPr>
            <p:cNvPr name="Freeform 16" id="16"/>
            <p:cNvSpPr/>
            <p:nvPr/>
          </p:nvSpPr>
          <p:spPr>
            <a:xfrm flipH="false" flipV="false" rot="0">
              <a:off x="0" y="0"/>
              <a:ext cx="4076573" cy="1449324"/>
            </a:xfrm>
            <a:custGeom>
              <a:avLst/>
              <a:gdLst/>
              <a:ahLst/>
              <a:cxnLst/>
              <a:rect r="r" b="b" t="t" l="l"/>
              <a:pathLst>
                <a:path h="1449324" w="4076573">
                  <a:moveTo>
                    <a:pt x="3352165" y="0"/>
                  </a:moveTo>
                  <a:cubicBezTo>
                    <a:pt x="0" y="0"/>
                    <a:pt x="0" y="0"/>
                    <a:pt x="0" y="0"/>
                  </a:cubicBezTo>
                  <a:cubicBezTo>
                    <a:pt x="0" y="1449324"/>
                    <a:pt x="0" y="1449324"/>
                    <a:pt x="0" y="1449324"/>
                  </a:cubicBezTo>
                  <a:cubicBezTo>
                    <a:pt x="3352165" y="1449324"/>
                    <a:pt x="3352165" y="1449324"/>
                    <a:pt x="3352165" y="1449324"/>
                  </a:cubicBezTo>
                  <a:cubicBezTo>
                    <a:pt x="3751199" y="1449324"/>
                    <a:pt x="4076573" y="1123823"/>
                    <a:pt x="4076573" y="724662"/>
                  </a:cubicBezTo>
                  <a:cubicBezTo>
                    <a:pt x="4076573" y="325501"/>
                    <a:pt x="3751199" y="0"/>
                    <a:pt x="3352165" y="0"/>
                  </a:cubicBezTo>
                  <a:close/>
                </a:path>
              </a:pathLst>
            </a:custGeom>
            <a:solidFill>
              <a:srgbClr val="F2F2F2"/>
            </a:solidFill>
          </p:spPr>
        </p:sp>
      </p:grpSp>
      <p:grpSp>
        <p:nvGrpSpPr>
          <p:cNvPr name="Group 17" id="17"/>
          <p:cNvGrpSpPr/>
          <p:nvPr/>
        </p:nvGrpSpPr>
        <p:grpSpPr>
          <a:xfrm rot="0">
            <a:off x="10250969" y="2415834"/>
            <a:ext cx="2267356" cy="2265770"/>
            <a:chOff x="0" y="0"/>
            <a:chExt cx="2058480" cy="2057040"/>
          </a:xfrm>
        </p:grpSpPr>
        <p:sp>
          <p:nvSpPr>
            <p:cNvPr name="Freeform 18" id="18"/>
            <p:cNvSpPr/>
            <p:nvPr/>
          </p:nvSpPr>
          <p:spPr>
            <a:xfrm flipH="false" flipV="false" rot="0">
              <a:off x="0" y="0"/>
              <a:ext cx="2058416" cy="2057146"/>
            </a:xfrm>
            <a:custGeom>
              <a:avLst/>
              <a:gdLst/>
              <a:ahLst/>
              <a:cxnLst/>
              <a:rect r="r" b="b" t="t" l="l"/>
              <a:pathLst>
                <a:path h="2057146" w="2058416">
                  <a:moveTo>
                    <a:pt x="0" y="1028573"/>
                  </a:moveTo>
                  <a:cubicBezTo>
                    <a:pt x="0" y="460502"/>
                    <a:pt x="460756" y="0"/>
                    <a:pt x="1029208" y="0"/>
                  </a:cubicBezTo>
                  <a:cubicBezTo>
                    <a:pt x="1597660" y="0"/>
                    <a:pt x="2058416" y="460502"/>
                    <a:pt x="2058416" y="1028573"/>
                  </a:cubicBezTo>
                  <a:cubicBezTo>
                    <a:pt x="2058416" y="1596644"/>
                    <a:pt x="1597660" y="2057146"/>
                    <a:pt x="1029208" y="2057146"/>
                  </a:cubicBezTo>
                  <a:cubicBezTo>
                    <a:pt x="460756" y="2057146"/>
                    <a:pt x="0" y="1596517"/>
                    <a:pt x="0" y="1028573"/>
                  </a:cubicBezTo>
                  <a:close/>
                </a:path>
              </a:pathLst>
            </a:custGeom>
            <a:solidFill>
              <a:srgbClr val="1C5739"/>
            </a:solidFill>
          </p:spPr>
        </p:sp>
      </p:grpSp>
      <p:grpSp>
        <p:nvGrpSpPr>
          <p:cNvPr name="Group 19" id="19"/>
          <p:cNvGrpSpPr/>
          <p:nvPr/>
        </p:nvGrpSpPr>
        <p:grpSpPr>
          <a:xfrm rot="0">
            <a:off x="9569731" y="4940934"/>
            <a:ext cx="4489509" cy="1594842"/>
            <a:chOff x="0" y="0"/>
            <a:chExt cx="4075920" cy="1447920"/>
          </a:xfrm>
        </p:grpSpPr>
        <p:sp>
          <p:nvSpPr>
            <p:cNvPr name="Freeform 20" id="20"/>
            <p:cNvSpPr/>
            <p:nvPr/>
          </p:nvSpPr>
          <p:spPr>
            <a:xfrm flipH="false" flipV="false" rot="0">
              <a:off x="0" y="0"/>
              <a:ext cx="4075811" cy="1447927"/>
            </a:xfrm>
            <a:custGeom>
              <a:avLst/>
              <a:gdLst/>
              <a:ahLst/>
              <a:cxnLst/>
              <a:rect r="r" b="b" t="t" l="l"/>
              <a:pathLst>
                <a:path h="1447927" w="4075811">
                  <a:moveTo>
                    <a:pt x="3351530" y="0"/>
                  </a:moveTo>
                  <a:cubicBezTo>
                    <a:pt x="0" y="0"/>
                    <a:pt x="0" y="0"/>
                    <a:pt x="0" y="0"/>
                  </a:cubicBezTo>
                  <a:cubicBezTo>
                    <a:pt x="0" y="1447927"/>
                    <a:pt x="0" y="1447927"/>
                    <a:pt x="0" y="1447927"/>
                  </a:cubicBezTo>
                  <a:cubicBezTo>
                    <a:pt x="3351530" y="1447927"/>
                    <a:pt x="3351530" y="1447927"/>
                    <a:pt x="3351530" y="1447927"/>
                  </a:cubicBezTo>
                  <a:cubicBezTo>
                    <a:pt x="3750564" y="1447927"/>
                    <a:pt x="4075811" y="1122807"/>
                    <a:pt x="4075811" y="724027"/>
                  </a:cubicBezTo>
                  <a:cubicBezTo>
                    <a:pt x="4075811" y="325247"/>
                    <a:pt x="3750564" y="0"/>
                    <a:pt x="3351530" y="0"/>
                  </a:cubicBezTo>
                  <a:close/>
                </a:path>
              </a:pathLst>
            </a:custGeom>
            <a:solidFill>
              <a:srgbClr val="F2F2F2"/>
            </a:solidFill>
          </p:spPr>
        </p:sp>
      </p:grpSp>
      <p:grpSp>
        <p:nvGrpSpPr>
          <p:cNvPr name="Group 21" id="21"/>
          <p:cNvGrpSpPr/>
          <p:nvPr/>
        </p:nvGrpSpPr>
        <p:grpSpPr>
          <a:xfrm rot="0">
            <a:off x="8380142" y="4269213"/>
            <a:ext cx="2264184" cy="2264184"/>
            <a:chOff x="0" y="0"/>
            <a:chExt cx="2055600" cy="2055600"/>
          </a:xfrm>
        </p:grpSpPr>
        <p:sp>
          <p:nvSpPr>
            <p:cNvPr name="Freeform 22" id="22"/>
            <p:cNvSpPr/>
            <p:nvPr/>
          </p:nvSpPr>
          <p:spPr>
            <a:xfrm flipH="false" flipV="false" rot="0">
              <a:off x="0" y="0"/>
              <a:ext cx="2055622" cy="2055622"/>
            </a:xfrm>
            <a:custGeom>
              <a:avLst/>
              <a:gdLst/>
              <a:ahLst/>
              <a:cxnLst/>
              <a:rect r="r" b="b" t="t" l="l"/>
              <a:pathLst>
                <a:path h="2055622" w="2055622">
                  <a:moveTo>
                    <a:pt x="0" y="1027811"/>
                  </a:moveTo>
                  <a:cubicBezTo>
                    <a:pt x="0" y="460121"/>
                    <a:pt x="460121" y="0"/>
                    <a:pt x="1027811" y="0"/>
                  </a:cubicBezTo>
                  <a:cubicBezTo>
                    <a:pt x="1595501" y="0"/>
                    <a:pt x="2055622" y="460121"/>
                    <a:pt x="2055622" y="1027811"/>
                  </a:cubicBezTo>
                  <a:cubicBezTo>
                    <a:pt x="2055622" y="1595501"/>
                    <a:pt x="1595501" y="2055622"/>
                    <a:pt x="1027811" y="2055622"/>
                  </a:cubicBezTo>
                  <a:cubicBezTo>
                    <a:pt x="460121" y="2055622"/>
                    <a:pt x="0" y="1595501"/>
                    <a:pt x="0" y="1027811"/>
                  </a:cubicBezTo>
                  <a:close/>
                </a:path>
              </a:pathLst>
            </a:custGeom>
            <a:solidFill>
              <a:srgbClr val="1C5739"/>
            </a:solidFill>
          </p:spPr>
        </p:sp>
      </p:grpSp>
      <p:grpSp>
        <p:nvGrpSpPr>
          <p:cNvPr name="Group 23" id="23"/>
          <p:cNvGrpSpPr/>
          <p:nvPr/>
        </p:nvGrpSpPr>
        <p:grpSpPr>
          <a:xfrm rot="0">
            <a:off x="7732212" y="6791142"/>
            <a:ext cx="4487922" cy="1594049"/>
            <a:chOff x="0" y="0"/>
            <a:chExt cx="4074480" cy="1447200"/>
          </a:xfrm>
        </p:grpSpPr>
        <p:sp>
          <p:nvSpPr>
            <p:cNvPr name="Freeform 24" id="24"/>
            <p:cNvSpPr/>
            <p:nvPr/>
          </p:nvSpPr>
          <p:spPr>
            <a:xfrm flipH="false" flipV="false" rot="0">
              <a:off x="0" y="0"/>
              <a:ext cx="4074414" cy="1447165"/>
            </a:xfrm>
            <a:custGeom>
              <a:avLst/>
              <a:gdLst/>
              <a:ahLst/>
              <a:cxnLst/>
              <a:rect r="r" b="b" t="t" l="l"/>
              <a:pathLst>
                <a:path h="1447165" w="4074414">
                  <a:moveTo>
                    <a:pt x="3350387" y="0"/>
                  </a:moveTo>
                  <a:cubicBezTo>
                    <a:pt x="0" y="0"/>
                    <a:pt x="0" y="0"/>
                    <a:pt x="0" y="0"/>
                  </a:cubicBezTo>
                  <a:cubicBezTo>
                    <a:pt x="0" y="1447165"/>
                    <a:pt x="0" y="1447165"/>
                    <a:pt x="0" y="1447165"/>
                  </a:cubicBezTo>
                  <a:cubicBezTo>
                    <a:pt x="3350387" y="1447165"/>
                    <a:pt x="3350387" y="1447165"/>
                    <a:pt x="3350387" y="1447165"/>
                  </a:cubicBezTo>
                  <a:cubicBezTo>
                    <a:pt x="3749294" y="1447165"/>
                    <a:pt x="4074414" y="1122172"/>
                    <a:pt x="4074414" y="723519"/>
                  </a:cubicBezTo>
                  <a:cubicBezTo>
                    <a:pt x="4074414" y="324866"/>
                    <a:pt x="3749294" y="0"/>
                    <a:pt x="3350387" y="0"/>
                  </a:cubicBezTo>
                  <a:close/>
                </a:path>
              </a:pathLst>
            </a:custGeom>
            <a:solidFill>
              <a:srgbClr val="F2F2F2"/>
            </a:solidFill>
          </p:spPr>
        </p:sp>
      </p:grpSp>
      <p:grpSp>
        <p:nvGrpSpPr>
          <p:cNvPr name="Group 25" id="25"/>
          <p:cNvGrpSpPr/>
          <p:nvPr/>
        </p:nvGrpSpPr>
        <p:grpSpPr>
          <a:xfrm rot="0">
            <a:off x="6464131" y="6361280"/>
            <a:ext cx="2263391" cy="2265770"/>
            <a:chOff x="0" y="0"/>
            <a:chExt cx="2054880" cy="2057040"/>
          </a:xfrm>
        </p:grpSpPr>
        <p:sp>
          <p:nvSpPr>
            <p:cNvPr name="Freeform 26" id="26"/>
            <p:cNvSpPr/>
            <p:nvPr/>
          </p:nvSpPr>
          <p:spPr>
            <a:xfrm flipH="false" flipV="false" rot="0">
              <a:off x="0" y="0"/>
              <a:ext cx="2054860" cy="2057146"/>
            </a:xfrm>
            <a:custGeom>
              <a:avLst/>
              <a:gdLst/>
              <a:ahLst/>
              <a:cxnLst/>
              <a:rect r="r" b="b" t="t" l="l"/>
              <a:pathLst>
                <a:path h="2057146" w="2054860">
                  <a:moveTo>
                    <a:pt x="0" y="1028573"/>
                  </a:moveTo>
                  <a:cubicBezTo>
                    <a:pt x="0" y="460502"/>
                    <a:pt x="459994" y="0"/>
                    <a:pt x="1027430" y="0"/>
                  </a:cubicBezTo>
                  <a:cubicBezTo>
                    <a:pt x="1594866" y="0"/>
                    <a:pt x="2054860" y="460502"/>
                    <a:pt x="2054860" y="1028573"/>
                  </a:cubicBezTo>
                  <a:cubicBezTo>
                    <a:pt x="2054860" y="1596644"/>
                    <a:pt x="1594866" y="2057146"/>
                    <a:pt x="1027430" y="2057146"/>
                  </a:cubicBezTo>
                  <a:cubicBezTo>
                    <a:pt x="459994" y="2057146"/>
                    <a:pt x="0" y="1596517"/>
                    <a:pt x="0" y="1028573"/>
                  </a:cubicBezTo>
                  <a:close/>
                </a:path>
              </a:pathLst>
            </a:custGeom>
            <a:solidFill>
              <a:srgbClr val="1C5739"/>
            </a:solidFill>
          </p:spPr>
        </p:sp>
      </p:grpSp>
      <p:sp>
        <p:nvSpPr>
          <p:cNvPr name="Freeform 27" id="27"/>
          <p:cNvSpPr/>
          <p:nvPr/>
        </p:nvSpPr>
        <p:spPr>
          <a:xfrm flipH="false" flipV="false" rot="0">
            <a:off x="10869801" y="3123113"/>
            <a:ext cx="1029692" cy="892261"/>
          </a:xfrm>
          <a:custGeom>
            <a:avLst/>
            <a:gdLst/>
            <a:ahLst/>
            <a:cxnLst/>
            <a:rect r="r" b="b" t="t" l="l"/>
            <a:pathLst>
              <a:path h="892261" w="1029692">
                <a:moveTo>
                  <a:pt x="0" y="0"/>
                </a:moveTo>
                <a:lnTo>
                  <a:pt x="1029692" y="0"/>
                </a:lnTo>
                <a:lnTo>
                  <a:pt x="1029692" y="892261"/>
                </a:lnTo>
                <a:lnTo>
                  <a:pt x="0" y="8922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8" id="28"/>
          <p:cNvSpPr/>
          <p:nvPr/>
        </p:nvSpPr>
        <p:spPr>
          <a:xfrm flipH="false" flipV="false" rot="0">
            <a:off x="9124952" y="4839888"/>
            <a:ext cx="724731" cy="1065909"/>
          </a:xfrm>
          <a:custGeom>
            <a:avLst/>
            <a:gdLst/>
            <a:ahLst/>
            <a:cxnLst/>
            <a:rect r="r" b="b" t="t" l="l"/>
            <a:pathLst>
              <a:path h="1065909" w="724731">
                <a:moveTo>
                  <a:pt x="0" y="0"/>
                </a:moveTo>
                <a:lnTo>
                  <a:pt x="724731" y="0"/>
                </a:lnTo>
                <a:lnTo>
                  <a:pt x="724731" y="1065909"/>
                </a:lnTo>
                <a:lnTo>
                  <a:pt x="0" y="106590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9" id="29"/>
          <p:cNvSpPr/>
          <p:nvPr/>
        </p:nvSpPr>
        <p:spPr>
          <a:xfrm flipH="false" flipV="false" rot="0">
            <a:off x="12362394" y="1154168"/>
            <a:ext cx="1574412" cy="1084722"/>
          </a:xfrm>
          <a:custGeom>
            <a:avLst/>
            <a:gdLst/>
            <a:ahLst/>
            <a:cxnLst/>
            <a:rect r="r" b="b" t="t" l="l"/>
            <a:pathLst>
              <a:path h="1084722" w="1574412">
                <a:moveTo>
                  <a:pt x="0" y="0"/>
                </a:moveTo>
                <a:lnTo>
                  <a:pt x="1574412" y="0"/>
                </a:lnTo>
                <a:lnTo>
                  <a:pt x="1574412" y="1084722"/>
                </a:lnTo>
                <a:lnTo>
                  <a:pt x="0" y="108472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30" id="30"/>
          <p:cNvSpPr/>
          <p:nvPr/>
        </p:nvSpPr>
        <p:spPr>
          <a:xfrm flipH="false" flipV="false" rot="0">
            <a:off x="6818944" y="6683206"/>
            <a:ext cx="1551145" cy="1621919"/>
          </a:xfrm>
          <a:custGeom>
            <a:avLst/>
            <a:gdLst/>
            <a:ahLst/>
            <a:cxnLst/>
            <a:rect r="r" b="b" t="t" l="l"/>
            <a:pathLst>
              <a:path h="1621919" w="1551145">
                <a:moveTo>
                  <a:pt x="0" y="0"/>
                </a:moveTo>
                <a:lnTo>
                  <a:pt x="1551145" y="0"/>
                </a:lnTo>
                <a:lnTo>
                  <a:pt x="1551145" y="1621919"/>
                </a:lnTo>
                <a:lnTo>
                  <a:pt x="0" y="162191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31" id="31"/>
          <p:cNvSpPr txBox="true"/>
          <p:nvPr/>
        </p:nvSpPr>
        <p:spPr>
          <a:xfrm rot="0">
            <a:off x="9124952" y="7154207"/>
            <a:ext cx="2732632" cy="803724"/>
          </a:xfrm>
          <a:prstGeom prst="rect">
            <a:avLst/>
          </a:prstGeom>
        </p:spPr>
        <p:txBody>
          <a:bodyPr anchor="t" rtlCol="false" tIns="0" lIns="0" bIns="0" rIns="0">
            <a:spAutoFit/>
          </a:bodyPr>
          <a:lstStyle/>
          <a:p>
            <a:pPr algn="l">
              <a:lnSpc>
                <a:spcPts val="3231"/>
              </a:lnSpc>
            </a:pPr>
            <a:r>
              <a:rPr lang="en-US" b="true" sz="2341" spc="229">
                <a:solidFill>
                  <a:srgbClr val="231F20"/>
                </a:solidFill>
                <a:latin typeface="Open Sauce Bold"/>
                <a:ea typeface="Open Sauce Bold"/>
                <a:cs typeface="Open Sauce Bold"/>
                <a:sym typeface="Open Sauce Bold"/>
              </a:rPr>
              <a:t>Segmentation of the Market</a:t>
            </a:r>
          </a:p>
        </p:txBody>
      </p:sp>
      <p:sp>
        <p:nvSpPr>
          <p:cNvPr name="TextBox 32" id="32"/>
          <p:cNvSpPr txBox="true"/>
          <p:nvPr/>
        </p:nvSpPr>
        <p:spPr>
          <a:xfrm rot="0">
            <a:off x="10931406" y="5363205"/>
            <a:ext cx="2732632" cy="797137"/>
          </a:xfrm>
          <a:prstGeom prst="rect">
            <a:avLst/>
          </a:prstGeom>
        </p:spPr>
        <p:txBody>
          <a:bodyPr anchor="t" rtlCol="false" tIns="0" lIns="0" bIns="0" rIns="0">
            <a:spAutoFit/>
          </a:bodyPr>
          <a:lstStyle/>
          <a:p>
            <a:pPr algn="l" marL="0" indent="0" lvl="1">
              <a:lnSpc>
                <a:spcPts val="3231"/>
              </a:lnSpc>
              <a:spcBef>
                <a:spcPct val="0"/>
              </a:spcBef>
            </a:pPr>
            <a:r>
              <a:rPr lang="en-US" b="true" sz="2341" spc="229">
                <a:solidFill>
                  <a:srgbClr val="231F20"/>
                </a:solidFill>
                <a:latin typeface="Open Sauce Bold"/>
                <a:ea typeface="Open Sauce Bold"/>
                <a:cs typeface="Open Sauce Bold"/>
                <a:sym typeface="Open Sauce Bold"/>
              </a:rPr>
              <a:t>Identify Target Demographic </a:t>
            </a:r>
          </a:p>
        </p:txBody>
      </p:sp>
      <p:sp>
        <p:nvSpPr>
          <p:cNvPr name="TextBox 33" id="33"/>
          <p:cNvSpPr txBox="true"/>
          <p:nvPr/>
        </p:nvSpPr>
        <p:spPr>
          <a:xfrm rot="0">
            <a:off x="12756450" y="3250843"/>
            <a:ext cx="2732632" cy="1203418"/>
          </a:xfrm>
          <a:prstGeom prst="rect">
            <a:avLst/>
          </a:prstGeom>
        </p:spPr>
        <p:txBody>
          <a:bodyPr anchor="t" rtlCol="false" tIns="0" lIns="0" bIns="0" rIns="0">
            <a:spAutoFit/>
          </a:bodyPr>
          <a:lstStyle/>
          <a:p>
            <a:pPr algn="l" marL="0" indent="0" lvl="1">
              <a:lnSpc>
                <a:spcPts val="3231"/>
              </a:lnSpc>
              <a:spcBef>
                <a:spcPct val="0"/>
              </a:spcBef>
            </a:pPr>
            <a:r>
              <a:rPr lang="en-US" b="true" sz="2341" spc="229">
                <a:solidFill>
                  <a:srgbClr val="231F20"/>
                </a:solidFill>
                <a:latin typeface="Open Sauce Bold"/>
                <a:ea typeface="Open Sauce Bold"/>
                <a:cs typeface="Open Sauce Bold"/>
                <a:sym typeface="Open Sauce Bold"/>
              </a:rPr>
              <a:t>Pricing and Product Enhancement </a:t>
            </a:r>
          </a:p>
        </p:txBody>
      </p:sp>
      <p:sp>
        <p:nvSpPr>
          <p:cNvPr name="TextBox 34" id="34"/>
          <p:cNvSpPr txBox="true"/>
          <p:nvPr/>
        </p:nvSpPr>
        <p:spPr>
          <a:xfrm rot="0">
            <a:off x="14431309" y="1543858"/>
            <a:ext cx="2732632" cy="797137"/>
          </a:xfrm>
          <a:prstGeom prst="rect">
            <a:avLst/>
          </a:prstGeom>
        </p:spPr>
        <p:txBody>
          <a:bodyPr anchor="t" rtlCol="false" tIns="0" lIns="0" bIns="0" rIns="0">
            <a:spAutoFit/>
          </a:bodyPr>
          <a:lstStyle/>
          <a:p>
            <a:pPr algn="l" marL="0" indent="0" lvl="1">
              <a:lnSpc>
                <a:spcPts val="3231"/>
              </a:lnSpc>
              <a:spcBef>
                <a:spcPct val="0"/>
              </a:spcBef>
            </a:pPr>
            <a:r>
              <a:rPr lang="en-US" b="true" sz="2341" spc="229">
                <a:solidFill>
                  <a:srgbClr val="231F20"/>
                </a:solidFill>
                <a:latin typeface="Open Sauce Bold"/>
                <a:ea typeface="Open Sauce Bold"/>
                <a:cs typeface="Open Sauce Bold"/>
                <a:sym typeface="Open Sauce Bold"/>
              </a:rPr>
              <a:t>Digital Marketing</a:t>
            </a:r>
          </a:p>
        </p:txBody>
      </p:sp>
      <p:sp>
        <p:nvSpPr>
          <p:cNvPr name="TextBox 35" id="35"/>
          <p:cNvSpPr txBox="true"/>
          <p:nvPr/>
        </p:nvSpPr>
        <p:spPr>
          <a:xfrm rot="0">
            <a:off x="1539242" y="4739079"/>
            <a:ext cx="6192970" cy="837418"/>
          </a:xfrm>
          <a:prstGeom prst="rect">
            <a:avLst/>
          </a:prstGeom>
        </p:spPr>
        <p:txBody>
          <a:bodyPr anchor="t" rtlCol="false" tIns="0" lIns="0" bIns="0" rIns="0">
            <a:spAutoFit/>
          </a:bodyPr>
          <a:lstStyle/>
          <a:p>
            <a:pPr algn="l">
              <a:lnSpc>
                <a:spcPts val="5628"/>
              </a:lnSpc>
            </a:pPr>
            <a:r>
              <a:rPr lang="en-US" sz="5684" spc="198">
                <a:solidFill>
                  <a:srgbClr val="040506"/>
                </a:solidFill>
                <a:latin typeface="Codec Pro ExtraBold"/>
                <a:ea typeface="Codec Pro ExtraBold"/>
                <a:cs typeface="Codec Pro ExtraBold"/>
                <a:sym typeface="Codec Pro ExtraBold"/>
              </a:rPr>
              <a:t>Marketing Plan</a:t>
            </a:r>
          </a:p>
        </p:txBody>
      </p:sp>
      <p:sp>
        <p:nvSpPr>
          <p:cNvPr name="TextBox 36" id="36"/>
          <p:cNvSpPr txBox="true"/>
          <p:nvPr/>
        </p:nvSpPr>
        <p:spPr>
          <a:xfrm rot="0">
            <a:off x="872667" y="5769635"/>
            <a:ext cx="5191414" cy="4072637"/>
          </a:xfrm>
          <a:prstGeom prst="rect">
            <a:avLst/>
          </a:prstGeom>
        </p:spPr>
        <p:txBody>
          <a:bodyPr anchor="t" rtlCol="false" tIns="0" lIns="0" bIns="0" rIns="0">
            <a:spAutoFit/>
          </a:bodyPr>
          <a:lstStyle/>
          <a:p>
            <a:pPr algn="l">
              <a:lnSpc>
                <a:spcPts val="2545"/>
              </a:lnSpc>
            </a:pPr>
            <a:r>
              <a:rPr lang="en-US" sz="1844" spc="180">
                <a:solidFill>
                  <a:srgbClr val="231F20"/>
                </a:solidFill>
                <a:latin typeface="Open Sauce"/>
                <a:ea typeface="Open Sauce"/>
                <a:cs typeface="Open Sauce"/>
                <a:sym typeface="Open Sauce"/>
              </a:rPr>
              <a:t>Marketing this product would be an interesting task as people would always as the question as to why it is needed as it is just a “fancy lock”. But, we need to show them that it is much more than that. Here, identifying the target demographic plays a very important role. Based on the target demographic the price and features of the product can be enhanced. </a:t>
            </a:r>
          </a:p>
          <a:p>
            <a:pPr algn="l">
              <a:lnSpc>
                <a:spcPts val="2545"/>
              </a:lnSpc>
            </a:pPr>
            <a:r>
              <a:rPr lang="en-US" sz="1844" spc="180">
                <a:solidFill>
                  <a:srgbClr val="231F20"/>
                </a:solidFill>
                <a:latin typeface="Open Sauce"/>
                <a:ea typeface="Open Sauce"/>
                <a:cs typeface="Open Sauce"/>
                <a:sym typeface="Open Sauce"/>
              </a:rPr>
              <a:t>Digital Marketing is the most effective and fastest way to reach our target customers/consumers.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633448" y="374453"/>
            <a:ext cx="17021103" cy="3970203"/>
            <a:chOff x="0" y="0"/>
            <a:chExt cx="4482924" cy="1045650"/>
          </a:xfrm>
        </p:grpSpPr>
        <p:sp>
          <p:nvSpPr>
            <p:cNvPr name="Freeform 4" id="4"/>
            <p:cNvSpPr/>
            <p:nvPr/>
          </p:nvSpPr>
          <p:spPr>
            <a:xfrm flipH="false" flipV="false" rot="0">
              <a:off x="0" y="0"/>
              <a:ext cx="4482924" cy="1045650"/>
            </a:xfrm>
            <a:custGeom>
              <a:avLst/>
              <a:gdLst/>
              <a:ahLst/>
              <a:cxnLst/>
              <a:rect r="r" b="b" t="t" l="l"/>
              <a:pathLst>
                <a:path h="1045650" w="4482924">
                  <a:moveTo>
                    <a:pt x="0" y="0"/>
                  </a:moveTo>
                  <a:lnTo>
                    <a:pt x="4482924" y="0"/>
                  </a:lnTo>
                  <a:lnTo>
                    <a:pt x="4482924" y="1045650"/>
                  </a:lnTo>
                  <a:lnTo>
                    <a:pt x="0" y="1045650"/>
                  </a:lnTo>
                  <a:close/>
                </a:path>
              </a:pathLst>
            </a:custGeom>
            <a:solidFill>
              <a:srgbClr val="1C5739"/>
            </a:solidFill>
          </p:spPr>
        </p:sp>
        <p:sp>
          <p:nvSpPr>
            <p:cNvPr name="TextBox 5" id="5"/>
            <p:cNvSpPr txBox="true"/>
            <p:nvPr/>
          </p:nvSpPr>
          <p:spPr>
            <a:xfrm>
              <a:off x="0" y="-19050"/>
              <a:ext cx="4482924"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6" id="6"/>
          <p:cNvSpPr/>
          <p:nvPr/>
        </p:nvSpPr>
        <p:spPr>
          <a:xfrm flipH="false" flipV="false" rot="0">
            <a:off x="667020" y="395051"/>
            <a:ext cx="16933642" cy="3949605"/>
          </a:xfrm>
          <a:custGeom>
            <a:avLst/>
            <a:gdLst/>
            <a:ahLst/>
            <a:cxnLst/>
            <a:rect r="r" b="b" t="t" l="l"/>
            <a:pathLst>
              <a:path h="3949605" w="16933642">
                <a:moveTo>
                  <a:pt x="0" y="0"/>
                </a:moveTo>
                <a:lnTo>
                  <a:pt x="16933643" y="0"/>
                </a:lnTo>
                <a:lnTo>
                  <a:pt x="16933643" y="3949605"/>
                </a:lnTo>
                <a:lnTo>
                  <a:pt x="0" y="3949605"/>
                </a:lnTo>
                <a:lnTo>
                  <a:pt x="0" y="0"/>
                </a:lnTo>
                <a:close/>
              </a:path>
            </a:pathLst>
          </a:custGeom>
          <a:blipFill>
            <a:blip r:embed="rId3">
              <a:alphaModFix amt="18000"/>
            </a:blip>
            <a:stretch>
              <a:fillRect l="0" t="-92914" r="0" b="-92914"/>
            </a:stretch>
          </a:blipFill>
        </p:spPr>
      </p:sp>
      <p:grpSp>
        <p:nvGrpSpPr>
          <p:cNvPr name="Group 7" id="7"/>
          <p:cNvGrpSpPr/>
          <p:nvPr/>
        </p:nvGrpSpPr>
        <p:grpSpPr>
          <a:xfrm rot="0">
            <a:off x="6596044" y="4621028"/>
            <a:ext cx="47625" cy="4637272"/>
            <a:chOff x="0" y="0"/>
            <a:chExt cx="12543" cy="1221339"/>
          </a:xfrm>
        </p:grpSpPr>
        <p:sp>
          <p:nvSpPr>
            <p:cNvPr name="Freeform 8" id="8"/>
            <p:cNvSpPr/>
            <p:nvPr/>
          </p:nvSpPr>
          <p:spPr>
            <a:xfrm flipH="false" flipV="false" rot="0">
              <a:off x="0" y="0"/>
              <a:ext cx="12543" cy="1221339"/>
            </a:xfrm>
            <a:custGeom>
              <a:avLst/>
              <a:gdLst/>
              <a:ahLst/>
              <a:cxnLst/>
              <a:rect r="r" b="b" t="t" l="l"/>
              <a:pathLst>
                <a:path h="1221339" w="12543">
                  <a:moveTo>
                    <a:pt x="0" y="0"/>
                  </a:moveTo>
                  <a:lnTo>
                    <a:pt x="12543" y="0"/>
                  </a:lnTo>
                  <a:lnTo>
                    <a:pt x="12543" y="1221339"/>
                  </a:lnTo>
                  <a:lnTo>
                    <a:pt x="0" y="1221339"/>
                  </a:lnTo>
                  <a:close/>
                </a:path>
              </a:pathLst>
            </a:custGeom>
            <a:solidFill>
              <a:srgbClr val="009245"/>
            </a:solidFill>
          </p:spPr>
        </p:sp>
        <p:sp>
          <p:nvSpPr>
            <p:cNvPr name="TextBox 9" id="9"/>
            <p:cNvSpPr txBox="true"/>
            <p:nvPr/>
          </p:nvSpPr>
          <p:spPr>
            <a:xfrm>
              <a:off x="0" y="-19050"/>
              <a:ext cx="12543" cy="1240389"/>
            </a:xfrm>
            <a:prstGeom prst="rect">
              <a:avLst/>
            </a:prstGeom>
          </p:spPr>
          <p:txBody>
            <a:bodyPr anchor="ctr" rtlCol="false" tIns="50800" lIns="50800" bIns="50800" rIns="50800"/>
            <a:lstStyle/>
            <a:p>
              <a:pPr algn="ctr">
                <a:lnSpc>
                  <a:spcPts val="2859"/>
                </a:lnSpc>
              </a:pPr>
            </a:p>
          </p:txBody>
        </p:sp>
      </p:grpSp>
      <p:sp>
        <p:nvSpPr>
          <p:cNvPr name="TextBox 10" id="10"/>
          <p:cNvSpPr txBox="true"/>
          <p:nvPr/>
        </p:nvSpPr>
        <p:spPr>
          <a:xfrm rot="0">
            <a:off x="4375955" y="1327278"/>
            <a:ext cx="9515774" cy="1536843"/>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Codec Pro ExtraBold"/>
                <a:ea typeface="Codec Pro ExtraBold"/>
                <a:cs typeface="Codec Pro ExtraBold"/>
                <a:sym typeface="Codec Pro ExtraBold"/>
              </a:rPr>
              <a:t>FUTURE SCOPE</a:t>
            </a:r>
          </a:p>
        </p:txBody>
      </p:sp>
      <p:grpSp>
        <p:nvGrpSpPr>
          <p:cNvPr name="Group 11" id="11"/>
          <p:cNvGrpSpPr/>
          <p:nvPr/>
        </p:nvGrpSpPr>
        <p:grpSpPr>
          <a:xfrm rot="0">
            <a:off x="11644331" y="4621028"/>
            <a:ext cx="47625" cy="4637272"/>
            <a:chOff x="0" y="0"/>
            <a:chExt cx="12543" cy="1221339"/>
          </a:xfrm>
        </p:grpSpPr>
        <p:sp>
          <p:nvSpPr>
            <p:cNvPr name="Freeform 12" id="12"/>
            <p:cNvSpPr/>
            <p:nvPr/>
          </p:nvSpPr>
          <p:spPr>
            <a:xfrm flipH="false" flipV="false" rot="0">
              <a:off x="0" y="0"/>
              <a:ext cx="12543" cy="1221339"/>
            </a:xfrm>
            <a:custGeom>
              <a:avLst/>
              <a:gdLst/>
              <a:ahLst/>
              <a:cxnLst/>
              <a:rect r="r" b="b" t="t" l="l"/>
              <a:pathLst>
                <a:path h="1221339" w="12543">
                  <a:moveTo>
                    <a:pt x="0" y="0"/>
                  </a:moveTo>
                  <a:lnTo>
                    <a:pt x="12543" y="0"/>
                  </a:lnTo>
                  <a:lnTo>
                    <a:pt x="12543" y="1221339"/>
                  </a:lnTo>
                  <a:lnTo>
                    <a:pt x="0" y="1221339"/>
                  </a:lnTo>
                  <a:close/>
                </a:path>
              </a:pathLst>
            </a:custGeom>
            <a:solidFill>
              <a:srgbClr val="009245"/>
            </a:solidFill>
          </p:spPr>
        </p:sp>
        <p:sp>
          <p:nvSpPr>
            <p:cNvPr name="TextBox 13" id="13"/>
            <p:cNvSpPr txBox="true"/>
            <p:nvPr/>
          </p:nvSpPr>
          <p:spPr>
            <a:xfrm>
              <a:off x="0" y="-19050"/>
              <a:ext cx="12543" cy="1240389"/>
            </a:xfrm>
            <a:prstGeom prst="rect">
              <a:avLst/>
            </a:prstGeom>
          </p:spPr>
          <p:txBody>
            <a:bodyPr anchor="ctr" rtlCol="false" tIns="50800" lIns="50800" bIns="50800" rIns="50800"/>
            <a:lstStyle/>
            <a:p>
              <a:pPr algn="ctr">
                <a:lnSpc>
                  <a:spcPts val="2859"/>
                </a:lnSpc>
              </a:pPr>
            </a:p>
          </p:txBody>
        </p:sp>
      </p:grpSp>
      <p:sp>
        <p:nvSpPr>
          <p:cNvPr name="TextBox 14" id="14"/>
          <p:cNvSpPr txBox="true"/>
          <p:nvPr/>
        </p:nvSpPr>
        <p:spPr>
          <a:xfrm rot="0">
            <a:off x="7767526" y="4752645"/>
            <a:ext cx="2732632" cy="797137"/>
          </a:xfrm>
          <a:prstGeom prst="rect">
            <a:avLst/>
          </a:prstGeom>
        </p:spPr>
        <p:txBody>
          <a:bodyPr anchor="t" rtlCol="false" tIns="0" lIns="0" bIns="0" rIns="0">
            <a:spAutoFit/>
          </a:bodyPr>
          <a:lstStyle/>
          <a:p>
            <a:pPr algn="ctr">
              <a:lnSpc>
                <a:spcPts val="3231"/>
              </a:lnSpc>
            </a:pPr>
            <a:r>
              <a:rPr lang="en-US" b="true" sz="2341" spc="229">
                <a:solidFill>
                  <a:srgbClr val="231F20"/>
                </a:solidFill>
                <a:latin typeface="Open Sauce Bold"/>
                <a:ea typeface="Open Sauce Bold"/>
                <a:cs typeface="Open Sauce Bold"/>
                <a:sym typeface="Open Sauce Bold"/>
              </a:rPr>
              <a:t>Maintenance Reporting</a:t>
            </a:r>
          </a:p>
        </p:txBody>
      </p:sp>
      <p:sp>
        <p:nvSpPr>
          <p:cNvPr name="TextBox 15" id="15"/>
          <p:cNvSpPr txBox="true"/>
          <p:nvPr/>
        </p:nvSpPr>
        <p:spPr>
          <a:xfrm rot="0">
            <a:off x="2461829" y="4629889"/>
            <a:ext cx="2732632" cy="797137"/>
          </a:xfrm>
          <a:prstGeom prst="rect">
            <a:avLst/>
          </a:prstGeom>
        </p:spPr>
        <p:txBody>
          <a:bodyPr anchor="t" rtlCol="false" tIns="0" lIns="0" bIns="0" rIns="0">
            <a:spAutoFit/>
          </a:bodyPr>
          <a:lstStyle/>
          <a:p>
            <a:pPr algn="ctr">
              <a:lnSpc>
                <a:spcPts val="3231"/>
              </a:lnSpc>
            </a:pPr>
            <a:r>
              <a:rPr lang="en-US" b="true" sz="2341" spc="229">
                <a:solidFill>
                  <a:srgbClr val="231F20"/>
                </a:solidFill>
                <a:latin typeface="Open Sauce Bold"/>
                <a:ea typeface="Open Sauce Bold"/>
                <a:cs typeface="Open Sauce Bold"/>
                <a:sym typeface="Open Sauce Bold"/>
              </a:rPr>
              <a:t>Complaint Logging</a:t>
            </a:r>
          </a:p>
        </p:txBody>
      </p:sp>
      <p:sp>
        <p:nvSpPr>
          <p:cNvPr name="TextBox 16" id="16"/>
          <p:cNvSpPr txBox="true"/>
          <p:nvPr/>
        </p:nvSpPr>
        <p:spPr>
          <a:xfrm rot="0">
            <a:off x="13561137" y="4752645"/>
            <a:ext cx="2732632" cy="390855"/>
          </a:xfrm>
          <a:prstGeom prst="rect">
            <a:avLst/>
          </a:prstGeom>
        </p:spPr>
        <p:txBody>
          <a:bodyPr anchor="t" rtlCol="false" tIns="0" lIns="0" bIns="0" rIns="0">
            <a:spAutoFit/>
          </a:bodyPr>
          <a:lstStyle/>
          <a:p>
            <a:pPr algn="ctr">
              <a:lnSpc>
                <a:spcPts val="3231"/>
              </a:lnSpc>
            </a:pPr>
            <a:r>
              <a:rPr lang="en-US" b="true" sz="2341" spc="229">
                <a:solidFill>
                  <a:srgbClr val="231F20"/>
                </a:solidFill>
                <a:latin typeface="Open Sauce Bold"/>
                <a:ea typeface="Open Sauce Bold"/>
                <a:cs typeface="Open Sauce Bold"/>
                <a:sym typeface="Open Sauce Bold"/>
              </a:rPr>
              <a:t>Data Analytics</a:t>
            </a:r>
          </a:p>
        </p:txBody>
      </p:sp>
      <p:sp>
        <p:nvSpPr>
          <p:cNvPr name="TextBox 17" id="17"/>
          <p:cNvSpPr txBox="true"/>
          <p:nvPr/>
        </p:nvSpPr>
        <p:spPr>
          <a:xfrm rot="0">
            <a:off x="1594145" y="5814241"/>
            <a:ext cx="4468000" cy="1872362"/>
          </a:xfrm>
          <a:prstGeom prst="rect">
            <a:avLst/>
          </a:prstGeom>
        </p:spPr>
        <p:txBody>
          <a:bodyPr anchor="t" rtlCol="false" tIns="0" lIns="0" bIns="0" rIns="0">
            <a:spAutoFit/>
          </a:bodyPr>
          <a:lstStyle/>
          <a:p>
            <a:pPr algn="ctr">
              <a:lnSpc>
                <a:spcPts val="2545"/>
              </a:lnSpc>
            </a:pPr>
            <a:r>
              <a:rPr lang="en-US" sz="1844" spc="180">
                <a:solidFill>
                  <a:srgbClr val="231F20"/>
                </a:solidFill>
                <a:latin typeface="Open Sauce"/>
                <a:ea typeface="Open Sauce"/>
                <a:cs typeface="Open Sauce"/>
                <a:sym typeface="Open Sauce"/>
              </a:rPr>
              <a:t> Users can use the touchscreen display to log complaints or issues they encounter in the bathroom, such as a lack of toilet paper, soap, or paper towels, or cleanliness concerns.</a:t>
            </a:r>
          </a:p>
        </p:txBody>
      </p:sp>
      <p:sp>
        <p:nvSpPr>
          <p:cNvPr name="TextBox 18" id="18"/>
          <p:cNvSpPr txBox="true"/>
          <p:nvPr/>
        </p:nvSpPr>
        <p:spPr>
          <a:xfrm rot="0">
            <a:off x="6910000" y="5814241"/>
            <a:ext cx="4468000" cy="2501012"/>
          </a:xfrm>
          <a:prstGeom prst="rect">
            <a:avLst/>
          </a:prstGeom>
        </p:spPr>
        <p:txBody>
          <a:bodyPr anchor="t" rtlCol="false" tIns="0" lIns="0" bIns="0" rIns="0">
            <a:spAutoFit/>
          </a:bodyPr>
          <a:lstStyle/>
          <a:p>
            <a:pPr algn="ctr">
              <a:lnSpc>
                <a:spcPts val="2545"/>
              </a:lnSpc>
            </a:pPr>
            <a:r>
              <a:rPr lang="en-US" sz="1844" spc="180">
                <a:solidFill>
                  <a:srgbClr val="231F20"/>
                </a:solidFill>
                <a:latin typeface="Open Sauce"/>
                <a:ea typeface="Open Sauce"/>
                <a:cs typeface="Open Sauce"/>
                <a:sym typeface="Open Sauce"/>
              </a:rPr>
              <a:t>The touchscreen display will have options for users to report maintenance issues directly to the facility management team. This could include issues like water running out, toilets clogged, or any other plumbing-related problems.</a:t>
            </a:r>
          </a:p>
        </p:txBody>
      </p:sp>
      <p:sp>
        <p:nvSpPr>
          <p:cNvPr name="TextBox 19" id="19"/>
          <p:cNvSpPr txBox="true"/>
          <p:nvPr/>
        </p:nvSpPr>
        <p:spPr>
          <a:xfrm rot="0">
            <a:off x="12452758" y="5814241"/>
            <a:ext cx="4468000" cy="2815337"/>
          </a:xfrm>
          <a:prstGeom prst="rect">
            <a:avLst/>
          </a:prstGeom>
        </p:spPr>
        <p:txBody>
          <a:bodyPr anchor="t" rtlCol="false" tIns="0" lIns="0" bIns="0" rIns="0">
            <a:spAutoFit/>
          </a:bodyPr>
          <a:lstStyle/>
          <a:p>
            <a:pPr algn="ctr">
              <a:lnSpc>
                <a:spcPts val="2545"/>
              </a:lnSpc>
            </a:pPr>
            <a:r>
              <a:rPr lang="en-US" sz="1844" spc="180">
                <a:solidFill>
                  <a:srgbClr val="231F20"/>
                </a:solidFill>
                <a:latin typeface="Open Sauce"/>
                <a:ea typeface="Open Sauce"/>
                <a:cs typeface="Open Sauce"/>
                <a:sym typeface="Open Sauce"/>
              </a:rPr>
              <a:t> The system will collect data on reported complaints and maintenance issues over time, enabling facility managers to identify recurring problems, allocate resources more efficiently, and improve overall bathroom maintenance strategies.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DAGD6sPfak0</dc:identifier>
  <dcterms:modified xsi:type="dcterms:W3CDTF">2011-08-01T06:04:30Z</dcterms:modified>
  <cp:revision>1</cp:revision>
  <dc:title>ISA PROJECT</dc:title>
</cp:coreProperties>
</file>

<file path=docProps/thumbnail.jpeg>
</file>